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AC99B9F4-F1D8-4EC9-AA6A-0A672AE65FD9}">
  <a:tblStyle styleId="{AC99B9F4-F1D8-4EC9-AA6A-0A672AE65FD9}"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CF4"/>
          </a:solidFill>
        </a:fill>
      </a:tcStyle>
    </a:wholeTbl>
    <a:band1H>
      <a:tcTxStyle/>
      <a:tcStyle>
        <a:fill>
          <a:solidFill>
            <a:srgbClr val="CFD7E7"/>
          </a:solidFill>
        </a:fill>
      </a:tcStyle>
    </a:band1H>
    <a:band2H>
      <a:tcTxStyle/>
    </a:band2H>
    <a:band1V>
      <a:tcTxStyle/>
      <a:tcStyle>
        <a:fill>
          <a:solidFill>
            <a:srgbClr val="CFD7E7"/>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schemas.openxmlformats.org/officeDocument/2006/relationships/slide" Target="slides/slide29.xml"/><Relationship Id="rId12" Type="http://schemas.openxmlformats.org/officeDocument/2006/relationships/slide" Target="slides/slide6.xml"/><Relationship Id="rId34" Type="http://schemas.openxmlformats.org/officeDocument/2006/relationships/slide" Target="slides/slide28.xml"/><Relationship Id="rId15" Type="http://schemas.openxmlformats.org/officeDocument/2006/relationships/slide" Target="slides/slide9.xml"/><Relationship Id="rId37" Type="http://schemas.openxmlformats.org/officeDocument/2006/relationships/slide" Target="slides/slide31.xml"/><Relationship Id="rId14" Type="http://schemas.openxmlformats.org/officeDocument/2006/relationships/slide" Target="slides/slide8.xml"/><Relationship Id="rId36" Type="http://schemas.openxmlformats.org/officeDocument/2006/relationships/slide" Target="slides/slide30.xml"/><Relationship Id="rId17" Type="http://schemas.openxmlformats.org/officeDocument/2006/relationships/slide" Target="slides/slide11.xml"/><Relationship Id="rId16" Type="http://schemas.openxmlformats.org/officeDocument/2006/relationships/slide" Target="slides/slide10.xml"/><Relationship Id="rId38" Type="http://schemas.openxmlformats.org/officeDocument/2006/relationships/slide" Target="slides/slide32.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Google Shape;136;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Google Shape;144;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Google Shape;151;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Google Shape;158;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Google Shape;165;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Google Shape;172;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Google Shape;178;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3" name="Shape 183"/>
        <p:cNvGrpSpPr/>
        <p:nvPr/>
      </p:nvGrpSpPr>
      <p:grpSpPr>
        <a:xfrm>
          <a:off x="0" y="0"/>
          <a:ext cx="0" cy="0"/>
          <a:chOff x="0" y="0"/>
          <a:chExt cx="0" cy="0"/>
        </a:xfrm>
      </p:grpSpPr>
      <p:sp>
        <p:nvSpPr>
          <p:cNvPr id="184" name="Google Shape;184;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9" name="Shape 189"/>
        <p:cNvGrpSpPr/>
        <p:nvPr/>
      </p:nvGrpSpPr>
      <p:grpSpPr>
        <a:xfrm>
          <a:off x="0" y="0"/>
          <a:ext cx="0" cy="0"/>
          <a:chOff x="0" y="0"/>
          <a:chExt cx="0" cy="0"/>
        </a:xfrm>
      </p:grpSpPr>
      <p:sp>
        <p:nvSpPr>
          <p:cNvPr id="190" name="Google Shape;190;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5" name="Shape 195"/>
        <p:cNvGrpSpPr/>
        <p:nvPr/>
      </p:nvGrpSpPr>
      <p:grpSpPr>
        <a:xfrm>
          <a:off x="0" y="0"/>
          <a:ext cx="0" cy="0"/>
          <a:chOff x="0" y="0"/>
          <a:chExt cx="0" cy="0"/>
        </a:xfrm>
      </p:grpSpPr>
      <p:sp>
        <p:nvSpPr>
          <p:cNvPr id="196" name="Google Shape;196;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Google Shape;88;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1" name="Shape 201"/>
        <p:cNvGrpSpPr/>
        <p:nvPr/>
      </p:nvGrpSpPr>
      <p:grpSpPr>
        <a:xfrm>
          <a:off x="0" y="0"/>
          <a:ext cx="0" cy="0"/>
          <a:chOff x="0" y="0"/>
          <a:chExt cx="0" cy="0"/>
        </a:xfrm>
      </p:grpSpPr>
      <p:sp>
        <p:nvSpPr>
          <p:cNvPr id="202" name="Google Shape;202;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Google Shape;207;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4" name="Shape 214"/>
        <p:cNvGrpSpPr/>
        <p:nvPr/>
      </p:nvGrpSpPr>
      <p:grpSpPr>
        <a:xfrm>
          <a:off x="0" y="0"/>
          <a:ext cx="0" cy="0"/>
          <a:chOff x="0" y="0"/>
          <a:chExt cx="0" cy="0"/>
        </a:xfrm>
      </p:grpSpPr>
      <p:sp>
        <p:nvSpPr>
          <p:cNvPr id="215" name="Google Shape;215;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Google Shape;228;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Google Shape;235;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1" name="Shape 241"/>
        <p:cNvGrpSpPr/>
        <p:nvPr/>
      </p:nvGrpSpPr>
      <p:grpSpPr>
        <a:xfrm>
          <a:off x="0" y="0"/>
          <a:ext cx="0" cy="0"/>
          <a:chOff x="0" y="0"/>
          <a:chExt cx="0" cy="0"/>
        </a:xfrm>
      </p:grpSpPr>
      <p:sp>
        <p:nvSpPr>
          <p:cNvPr id="242" name="Google Shape;242;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7" name="Shape 247"/>
        <p:cNvGrpSpPr/>
        <p:nvPr/>
      </p:nvGrpSpPr>
      <p:grpSpPr>
        <a:xfrm>
          <a:off x="0" y="0"/>
          <a:ext cx="0" cy="0"/>
          <a:chOff x="0" y="0"/>
          <a:chExt cx="0" cy="0"/>
        </a:xfrm>
      </p:grpSpPr>
      <p:sp>
        <p:nvSpPr>
          <p:cNvPr id="248" name="Google Shape;248;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9" name="Google Shape;249;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3" name="Shape 253"/>
        <p:cNvGrpSpPr/>
        <p:nvPr/>
      </p:nvGrpSpPr>
      <p:grpSpPr>
        <a:xfrm>
          <a:off x="0" y="0"/>
          <a:ext cx="0" cy="0"/>
          <a:chOff x="0" y="0"/>
          <a:chExt cx="0" cy="0"/>
        </a:xfrm>
      </p:grpSpPr>
      <p:sp>
        <p:nvSpPr>
          <p:cNvPr id="254" name="Google Shape;254;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9" name="Shape 259"/>
        <p:cNvGrpSpPr/>
        <p:nvPr/>
      </p:nvGrpSpPr>
      <p:grpSpPr>
        <a:xfrm>
          <a:off x="0" y="0"/>
          <a:ext cx="0" cy="0"/>
          <a:chOff x="0" y="0"/>
          <a:chExt cx="0" cy="0"/>
        </a:xfrm>
      </p:grpSpPr>
      <p:sp>
        <p:nvSpPr>
          <p:cNvPr id="260" name="Google Shape;260;p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5" name="Shape 265"/>
        <p:cNvGrpSpPr/>
        <p:nvPr/>
      </p:nvGrpSpPr>
      <p:grpSpPr>
        <a:xfrm>
          <a:off x="0" y="0"/>
          <a:ext cx="0" cy="0"/>
          <a:chOff x="0" y="0"/>
          <a:chExt cx="0" cy="0"/>
        </a:xfrm>
      </p:grpSpPr>
      <p:sp>
        <p:nvSpPr>
          <p:cNvPr id="266" name="Google Shape;266;p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Google Shape;94;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1" name="Shape 271"/>
        <p:cNvGrpSpPr/>
        <p:nvPr/>
      </p:nvGrpSpPr>
      <p:grpSpPr>
        <a:xfrm>
          <a:off x="0" y="0"/>
          <a:ext cx="0" cy="0"/>
          <a:chOff x="0" y="0"/>
          <a:chExt cx="0" cy="0"/>
        </a:xfrm>
      </p:grpSpPr>
      <p:sp>
        <p:nvSpPr>
          <p:cNvPr id="272" name="Google Shape;272;p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3" name="Google Shape;273;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7" name="Shape 277"/>
        <p:cNvGrpSpPr/>
        <p:nvPr/>
      </p:nvGrpSpPr>
      <p:grpSpPr>
        <a:xfrm>
          <a:off x="0" y="0"/>
          <a:ext cx="0" cy="0"/>
          <a:chOff x="0" y="0"/>
          <a:chExt cx="0" cy="0"/>
        </a:xfrm>
      </p:grpSpPr>
      <p:sp>
        <p:nvSpPr>
          <p:cNvPr id="278" name="Google Shape;278;p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9" name="Google Shape;279;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3" name="Shape 283"/>
        <p:cNvGrpSpPr/>
        <p:nvPr/>
      </p:nvGrpSpPr>
      <p:grpSpPr>
        <a:xfrm>
          <a:off x="0" y="0"/>
          <a:ext cx="0" cy="0"/>
          <a:chOff x="0" y="0"/>
          <a:chExt cx="0" cy="0"/>
        </a:xfrm>
      </p:grpSpPr>
      <p:sp>
        <p:nvSpPr>
          <p:cNvPr id="284" name="Google Shape;284;p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3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9" name="Shape 99"/>
        <p:cNvGrpSpPr/>
        <p:nvPr/>
      </p:nvGrpSpPr>
      <p:grpSpPr>
        <a:xfrm>
          <a:off x="0" y="0"/>
          <a:ext cx="0" cy="0"/>
          <a:chOff x="0" y="0"/>
          <a:chExt cx="0" cy="0"/>
        </a:xfrm>
      </p:grpSpPr>
      <p:sp>
        <p:nvSpPr>
          <p:cNvPr id="100" name="Google Shape;100;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4" name="Shape 104"/>
        <p:cNvGrpSpPr/>
        <p:nvPr/>
      </p:nvGrpSpPr>
      <p:grpSpPr>
        <a:xfrm>
          <a:off x="0" y="0"/>
          <a:ext cx="0" cy="0"/>
          <a:chOff x="0" y="0"/>
          <a:chExt cx="0" cy="0"/>
        </a:xfrm>
      </p:grpSpPr>
      <p:sp>
        <p:nvSpPr>
          <p:cNvPr id="105" name="Google Shape;105;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Google Shape;110;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Google Shape;122;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7" name="Shape 127"/>
        <p:cNvGrpSpPr/>
        <p:nvPr/>
      </p:nvGrpSpPr>
      <p:grpSpPr>
        <a:xfrm>
          <a:off x="0" y="0"/>
          <a:ext cx="0" cy="0"/>
          <a:chOff x="0" y="0"/>
          <a:chExt cx="0" cy="0"/>
        </a:xfrm>
      </p:grpSpPr>
      <p:sp>
        <p:nvSpPr>
          <p:cNvPr id="128" name="Google Shape;128;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4" name="Google Shape;14;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 name="Google Shape;20;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26" name="Google Shape;26;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2" name="Google Shape;32;p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3" name="Google Shape;33;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39" name="Google Shape;39;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0" name="Google Shape;40;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1" name="Google Shape;41;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2" name="Google Shape;42;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6.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4.gi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2.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9.gi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hyperlink" Target="http://www.youtube.com/watch?v=9KQdF1bnXHE" TargetMode="External"/><Relationship Id="rId4" Type="http://schemas.openxmlformats.org/officeDocument/2006/relationships/image" Target="../media/image1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14.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10.gi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hyperlink" Target="http://www.youtube.com/watch?v=PILzvT3spCQ"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5.png"/><Relationship Id="rId4" Type="http://schemas.openxmlformats.org/officeDocument/2006/relationships/image" Target="../media/image7.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8.gi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www.youtube.com/watch?v=OkGzaSOkyf4" TargetMode="External"/><Relationship Id="rId4" Type="http://schemas.openxmlformats.org/officeDocument/2006/relationships/hyperlink" Target="http://www.youtube.com/watch?v=OkGzaSOkyf4" TargetMode="External"/><Relationship Id="rId5" Type="http://schemas.openxmlformats.org/officeDocument/2006/relationships/hyperlink" Target="http://www.youtube.com/watch?v=OkGzaSOkyf4" TargetMode="External"/><Relationship Id="rId6" Type="http://schemas.openxmlformats.org/officeDocument/2006/relationships/hyperlink" Target="http://www.youtube.com/watch?v=tgmRAX_pm4M" TargetMode="External"/><Relationship Id="rId7" Type="http://schemas.openxmlformats.org/officeDocument/2006/relationships/hyperlink" Target="http://www.youtube.com/watch?v=tgmRAX_pm4M" TargetMode="External"/><Relationship Id="rId8" Type="http://schemas.openxmlformats.org/officeDocument/2006/relationships/hyperlink" Target="http://www.youtube.com/watch?v=vtzOj7D6HhQ"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Google Shape;84;p13"/>
          <p:cNvSpPr txBox="1"/>
          <p:nvPr>
            <p:ph type="ctrTitle"/>
          </p:nvPr>
        </p:nvSpPr>
        <p:spPr>
          <a:xfrm>
            <a:off x="685800" y="533400"/>
            <a:ext cx="7772400" cy="14700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Chemical Kinetics</a:t>
            </a:r>
            <a:endParaRPr/>
          </a:p>
        </p:txBody>
      </p:sp>
      <p:pic>
        <p:nvPicPr>
          <p:cNvPr descr="http://ts1.mm.bing.net/th?id=H.4643990122726252&amp;pid=1.7&amp;w=154&amp;h=150&amp;c=7&amp;rs=1" id="85" name="Google Shape;85;p13"/>
          <p:cNvPicPr preferRelativeResize="0"/>
          <p:nvPr/>
        </p:nvPicPr>
        <p:blipFill rotWithShape="1">
          <a:blip r:embed="rId3">
            <a:alphaModFix/>
          </a:blip>
          <a:srcRect b="0" l="0" r="0" t="0"/>
          <a:stretch/>
        </p:blipFill>
        <p:spPr>
          <a:xfrm>
            <a:off x="457200" y="2057400"/>
            <a:ext cx="2738120" cy="2667000"/>
          </a:xfrm>
          <a:prstGeom prst="rect">
            <a:avLst/>
          </a:prstGeom>
          <a:noFill/>
          <a:ln>
            <a:noFill/>
          </a:ln>
        </p:spPr>
      </p:pic>
      <p:pic>
        <p:nvPicPr>
          <p:cNvPr descr="http://www.simplylearnt.com/main/upload/question_bank_images/tips_and_tricks/iit_jee/chemistry/chemical_kinetics/chemical_kinetics_tips_and_tricks/chemical_kinetics_5.gif" id="86" name="Google Shape;86;p13"/>
          <p:cNvPicPr preferRelativeResize="0"/>
          <p:nvPr/>
        </p:nvPicPr>
        <p:blipFill rotWithShape="1">
          <a:blip r:embed="rId4">
            <a:alphaModFix/>
          </a:blip>
          <a:srcRect b="0" l="0" r="0" t="0"/>
          <a:stretch/>
        </p:blipFill>
        <p:spPr>
          <a:xfrm>
            <a:off x="4191000" y="2025404"/>
            <a:ext cx="3733800" cy="310408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Google Shape;139;p22"/>
          <p:cNvSpPr txBox="1"/>
          <p:nvPr>
            <p:ph type="title"/>
          </p:nvPr>
        </p:nvSpPr>
        <p:spPr>
          <a:xfrm>
            <a:off x="457200" y="274638"/>
            <a:ext cx="8229600" cy="1249362"/>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959"/>
              <a:buFont typeface="Calibri"/>
              <a:buNone/>
            </a:pPr>
            <a:r>
              <a:rPr b="1" lang="en-US" sz="3959"/>
              <a:t>What is the effect of kinetic energy on reaction rates?</a:t>
            </a:r>
            <a:br>
              <a:rPr lang="en-US" sz="3959"/>
            </a:br>
            <a:endParaRPr sz="3959"/>
          </a:p>
        </p:txBody>
      </p:sp>
      <p:sp>
        <p:nvSpPr>
          <p:cNvPr id="140" name="Google Shape;140;p22"/>
          <p:cNvSpPr txBox="1"/>
          <p:nvPr>
            <p:ph idx="1" type="body"/>
          </p:nvPr>
        </p:nvSpPr>
        <p:spPr>
          <a:xfrm>
            <a:off x="381000" y="1295400"/>
            <a:ext cx="3886200" cy="5410200"/>
          </a:xfrm>
          <a:prstGeom prst="rect">
            <a:avLst/>
          </a:prstGeom>
          <a:noFill/>
          <a:ln>
            <a:noFill/>
          </a:ln>
        </p:spPr>
        <p:txBody>
          <a:bodyPr anchorCtr="0" anchor="t" bIns="45700" lIns="91425" spcFirstLastPara="1" rIns="91425" wrap="square" tIns="45700">
            <a:noAutofit/>
          </a:bodyPr>
          <a:lstStyle/>
          <a:p>
            <a:pPr indent="-342900" lvl="0" marL="342900" rtl="0" algn="l">
              <a:lnSpc>
                <a:spcPct val="80000"/>
              </a:lnSpc>
              <a:spcBef>
                <a:spcPts val="0"/>
              </a:spcBef>
              <a:spcAft>
                <a:spcPts val="0"/>
              </a:spcAft>
              <a:buClr>
                <a:schemeClr val="dk1"/>
              </a:buClr>
              <a:buSzPts val="2960"/>
              <a:buChar char="•"/>
            </a:pPr>
            <a:r>
              <a:rPr lang="en-US" sz="2960"/>
              <a:t>Colliding particles must have sufficient energy to react with other particles. </a:t>
            </a:r>
            <a:endParaRPr/>
          </a:p>
          <a:p>
            <a:pPr indent="0" lvl="0" marL="0" rtl="0" algn="l">
              <a:lnSpc>
                <a:spcPct val="80000"/>
              </a:lnSpc>
              <a:spcBef>
                <a:spcPts val="592"/>
              </a:spcBef>
              <a:spcAft>
                <a:spcPts val="0"/>
              </a:spcAft>
              <a:buClr>
                <a:schemeClr val="dk1"/>
              </a:buClr>
              <a:buSzPts val="2960"/>
              <a:buNone/>
            </a:pPr>
            <a:r>
              <a:t/>
            </a:r>
            <a:endParaRPr sz="2960"/>
          </a:p>
          <a:p>
            <a:pPr indent="-342900" lvl="0" marL="342900" rtl="0" algn="l">
              <a:lnSpc>
                <a:spcPct val="80000"/>
              </a:lnSpc>
              <a:spcBef>
                <a:spcPts val="592"/>
              </a:spcBef>
              <a:spcAft>
                <a:spcPts val="0"/>
              </a:spcAft>
              <a:buClr>
                <a:schemeClr val="dk1"/>
              </a:buClr>
              <a:buSzPts val="2960"/>
              <a:buChar char="•"/>
            </a:pPr>
            <a:r>
              <a:rPr lang="en-US" sz="2960"/>
              <a:t>The minimum energy colliding particles must have to react is called the </a:t>
            </a:r>
            <a:r>
              <a:rPr b="1" lang="en-US" sz="2960"/>
              <a:t>activation energy</a:t>
            </a:r>
            <a:r>
              <a:rPr lang="en-US" sz="2960"/>
              <a:t> of a chemical reaction. This is usually represented diagrammatically.</a:t>
            </a:r>
            <a:endParaRPr/>
          </a:p>
        </p:txBody>
      </p:sp>
      <p:pic>
        <p:nvPicPr>
          <p:cNvPr descr="http://www.tmcleod.org/Level1/basicpotentailenergydiagram.png" id="141" name="Google Shape;141;p22"/>
          <p:cNvPicPr preferRelativeResize="0"/>
          <p:nvPr/>
        </p:nvPicPr>
        <p:blipFill rotWithShape="1">
          <a:blip r:embed="rId3">
            <a:alphaModFix/>
          </a:blip>
          <a:srcRect b="0" l="0" r="0" t="0"/>
          <a:stretch/>
        </p:blipFill>
        <p:spPr>
          <a:xfrm>
            <a:off x="4419600" y="1941513"/>
            <a:ext cx="4667250" cy="3724276"/>
          </a:xfrm>
          <a:prstGeom prst="rect">
            <a:avLst/>
          </a:prstGeom>
          <a:noFill/>
          <a:ln>
            <a:noFill/>
          </a:ln>
        </p:spPr>
      </p:pic>
      <p:sp>
        <p:nvSpPr>
          <p:cNvPr id="142" name="Google Shape;142;p22"/>
          <p:cNvSpPr txBox="1"/>
          <p:nvPr/>
        </p:nvSpPr>
        <p:spPr>
          <a:xfrm>
            <a:off x="4572000" y="5834390"/>
            <a:ext cx="4191000" cy="52322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800">
                <a:solidFill>
                  <a:schemeClr val="dk1"/>
                </a:solidFill>
                <a:latin typeface="Calibri"/>
                <a:ea typeface="Calibri"/>
                <a:cs typeface="Calibri"/>
                <a:sym typeface="Calibri"/>
              </a:rPr>
              <a:t>2H</a:t>
            </a:r>
            <a:r>
              <a:rPr baseline="-25000" lang="en-US" sz="2800">
                <a:solidFill>
                  <a:schemeClr val="dk1"/>
                </a:solidFill>
                <a:latin typeface="Calibri"/>
                <a:ea typeface="Calibri"/>
                <a:cs typeface="Calibri"/>
                <a:sym typeface="Calibri"/>
              </a:rPr>
              <a:t>2</a:t>
            </a:r>
            <a:r>
              <a:rPr lang="en-US" sz="2800">
                <a:solidFill>
                  <a:schemeClr val="dk1"/>
                </a:solidFill>
                <a:latin typeface="Calibri"/>
                <a:ea typeface="Calibri"/>
                <a:cs typeface="Calibri"/>
                <a:sym typeface="Calibri"/>
              </a:rPr>
              <a:t>(g) + O</a:t>
            </a:r>
            <a:r>
              <a:rPr baseline="-25000" lang="en-US" sz="2800">
                <a:solidFill>
                  <a:schemeClr val="dk1"/>
                </a:solidFill>
                <a:latin typeface="Calibri"/>
                <a:ea typeface="Calibri"/>
                <a:cs typeface="Calibri"/>
                <a:sym typeface="Calibri"/>
              </a:rPr>
              <a:t>2</a:t>
            </a:r>
            <a:r>
              <a:rPr lang="en-US" sz="2800">
                <a:solidFill>
                  <a:schemeClr val="dk1"/>
                </a:solidFill>
                <a:latin typeface="Calibri"/>
                <a:ea typeface="Calibri"/>
                <a:cs typeface="Calibri"/>
                <a:sym typeface="Calibri"/>
              </a:rPr>
              <a:t>(g) 🡪 2H</a:t>
            </a:r>
            <a:r>
              <a:rPr baseline="-25000" lang="en-US" sz="2800">
                <a:solidFill>
                  <a:schemeClr val="dk1"/>
                </a:solidFill>
                <a:latin typeface="Calibri"/>
                <a:ea typeface="Calibri"/>
                <a:cs typeface="Calibri"/>
                <a:sym typeface="Calibri"/>
              </a:rPr>
              <a:t>2</a:t>
            </a:r>
            <a:r>
              <a:rPr lang="en-US" sz="2800">
                <a:solidFill>
                  <a:schemeClr val="dk1"/>
                </a:solidFill>
                <a:latin typeface="Calibri"/>
                <a:ea typeface="Calibri"/>
                <a:cs typeface="Calibri"/>
                <a:sym typeface="Calibri"/>
              </a:rPr>
              <a:t>O(g) </a:t>
            </a:r>
            <a:endParaRPr sz="28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xEl>
                                              <p:pRg end="0" st="0"/>
                                            </p:txEl>
                                          </p:spTgt>
                                        </p:tgtEl>
                                        <p:attrNameLst>
                                          <p:attrName>style.visibility</p:attrName>
                                        </p:attrNameLst>
                                      </p:cBhvr>
                                      <p:to>
                                        <p:strVal val="visible"/>
                                      </p:to>
                                    </p:set>
                                    <p:animEffect filter="fade" transition="in">
                                      <p:cBhvr>
                                        <p:cTn dur="500"/>
                                        <p:tgtEl>
                                          <p:spTgt spid="14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xEl>
                                              <p:pRg end="1" st="1"/>
                                            </p:txEl>
                                          </p:spTgt>
                                        </p:tgtEl>
                                        <p:attrNameLst>
                                          <p:attrName>style.visibility</p:attrName>
                                        </p:attrNameLst>
                                      </p:cBhvr>
                                      <p:to>
                                        <p:strVal val="visible"/>
                                      </p:to>
                                    </p:set>
                                    <p:animEffect filter="fade" transition="in">
                                      <p:cBhvr>
                                        <p:cTn dur="500"/>
                                        <p:tgtEl>
                                          <p:spTgt spid="14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xEl>
                                              <p:pRg end="2" st="2"/>
                                            </p:txEl>
                                          </p:spTgt>
                                        </p:tgtEl>
                                        <p:attrNameLst>
                                          <p:attrName>style.visibility</p:attrName>
                                        </p:attrNameLst>
                                      </p:cBhvr>
                                      <p:to>
                                        <p:strVal val="visible"/>
                                      </p:to>
                                    </p:set>
                                    <p:animEffect filter="fade" transition="in">
                                      <p:cBhvr>
                                        <p:cTn dur="500"/>
                                        <p:tgtEl>
                                          <p:spTgt spid="140">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1"/>
                                        </p:tgtEl>
                                        <p:attrNameLst>
                                          <p:attrName>style.visibility</p:attrName>
                                        </p:attrNameLst>
                                      </p:cBhvr>
                                      <p:to>
                                        <p:strVal val="visible"/>
                                      </p:to>
                                    </p:set>
                                    <p:animEffect filter="fade" transition="in">
                                      <p:cBhvr>
                                        <p:cTn dur="500"/>
                                        <p:tgtEl>
                                          <p:spTgt spid="14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2"/>
                                        </p:tgtEl>
                                        <p:attrNameLst>
                                          <p:attrName>style.visibility</p:attrName>
                                        </p:attrNameLst>
                                      </p:cBhvr>
                                      <p:to>
                                        <p:strVal val="visible"/>
                                      </p:to>
                                    </p:set>
                                    <p:animEffect filter="fade" transition="in">
                                      <p:cBhvr>
                                        <p:cTn dur="500"/>
                                        <p:tgtEl>
                                          <p:spTgt spid="14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Google Shape;147;p2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Exothermic Energy Diagram</a:t>
            </a:r>
            <a:endParaRPr/>
          </a:p>
        </p:txBody>
      </p:sp>
      <p:sp>
        <p:nvSpPr>
          <p:cNvPr id="148" name="Google Shape;148;p23"/>
          <p:cNvSpPr txBox="1"/>
          <p:nvPr>
            <p:ph idx="1" type="body"/>
          </p:nvPr>
        </p:nvSpPr>
        <p:spPr>
          <a:xfrm>
            <a:off x="5029200" y="1524000"/>
            <a:ext cx="3962400" cy="4602163"/>
          </a:xfrm>
          <a:prstGeom prst="rect">
            <a:avLst/>
          </a:prstGeom>
          <a:noFill/>
          <a:ln>
            <a:noFill/>
          </a:ln>
        </p:spPr>
        <p:txBody>
          <a:bodyPr anchorCtr="0" anchor="t" bIns="45700" lIns="91425" spcFirstLastPara="1" rIns="91425" wrap="square" tIns="45700">
            <a:noAutofit/>
          </a:bodyPr>
          <a:lstStyle/>
          <a:p>
            <a:pPr indent="-342900" lvl="0" marL="342900" rtl="0" algn="l">
              <a:lnSpc>
                <a:spcPct val="80000"/>
              </a:lnSpc>
              <a:spcBef>
                <a:spcPts val="0"/>
              </a:spcBef>
              <a:spcAft>
                <a:spcPts val="0"/>
              </a:spcAft>
              <a:buClr>
                <a:schemeClr val="dk1"/>
              </a:buClr>
              <a:buSzPts val="2720"/>
              <a:buChar char="•"/>
            </a:pPr>
            <a:r>
              <a:rPr lang="en-US" sz="2720"/>
              <a:t>The </a:t>
            </a:r>
            <a:r>
              <a:rPr b="1" lang="en-US" sz="2720"/>
              <a:t>activated complex</a:t>
            </a:r>
            <a:r>
              <a:rPr lang="en-US" sz="2720"/>
              <a:t> is the arrangement of atoms at the peak of the activation energy barrier.</a:t>
            </a:r>
            <a:endParaRPr/>
          </a:p>
          <a:p>
            <a:pPr indent="-342900" lvl="0" marL="342900" rtl="0" algn="l">
              <a:lnSpc>
                <a:spcPct val="80000"/>
              </a:lnSpc>
              <a:spcBef>
                <a:spcPts val="544"/>
              </a:spcBef>
              <a:spcAft>
                <a:spcPts val="0"/>
              </a:spcAft>
              <a:buClr>
                <a:schemeClr val="dk1"/>
              </a:buClr>
              <a:buSzPts val="2720"/>
              <a:buChar char="•"/>
            </a:pPr>
            <a:r>
              <a:rPr lang="en-US" sz="2720"/>
              <a:t>The lifespan of the activated complex is usually very small – 10</a:t>
            </a:r>
            <a:r>
              <a:rPr baseline="30000" lang="en-US" sz="2720"/>
              <a:t>-13</a:t>
            </a:r>
            <a:r>
              <a:rPr lang="en-US" sz="2720"/>
              <a:t> sec or so.</a:t>
            </a:r>
            <a:endParaRPr/>
          </a:p>
          <a:p>
            <a:pPr indent="-342900" lvl="0" marL="342900" rtl="0" algn="l">
              <a:lnSpc>
                <a:spcPct val="80000"/>
              </a:lnSpc>
              <a:spcBef>
                <a:spcPts val="544"/>
              </a:spcBef>
              <a:spcAft>
                <a:spcPts val="0"/>
              </a:spcAft>
              <a:buClr>
                <a:schemeClr val="dk1"/>
              </a:buClr>
              <a:buSzPts val="2720"/>
              <a:buChar char="•"/>
            </a:pPr>
            <a:r>
              <a:rPr lang="en-US" sz="2720"/>
              <a:t>It is sometimes referred to as the </a:t>
            </a:r>
            <a:r>
              <a:rPr b="1" lang="en-US" sz="2720"/>
              <a:t>transition state</a:t>
            </a:r>
            <a:r>
              <a:rPr lang="en-US" sz="2720"/>
              <a:t>.</a:t>
            </a:r>
            <a:endParaRPr/>
          </a:p>
        </p:txBody>
      </p:sp>
      <p:pic>
        <p:nvPicPr>
          <p:cNvPr descr="http://www.tmcleod.org/Level1/basicpotentailenergydiagram.png" id="149" name="Google Shape;149;p23"/>
          <p:cNvPicPr preferRelativeResize="0"/>
          <p:nvPr/>
        </p:nvPicPr>
        <p:blipFill rotWithShape="1">
          <a:blip r:embed="rId3">
            <a:alphaModFix/>
          </a:blip>
          <a:srcRect b="0" l="0" r="0" t="0"/>
          <a:stretch/>
        </p:blipFill>
        <p:spPr>
          <a:xfrm>
            <a:off x="55418" y="1630218"/>
            <a:ext cx="5061160" cy="40386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9"/>
                                        </p:tgtEl>
                                        <p:attrNameLst>
                                          <p:attrName>style.visibility</p:attrName>
                                        </p:attrNameLst>
                                      </p:cBhvr>
                                      <p:to>
                                        <p:strVal val="visible"/>
                                      </p:to>
                                    </p:set>
                                    <p:animEffect filter="fade" transition="in">
                                      <p:cBhvr>
                                        <p:cTn dur="500"/>
                                        <p:tgtEl>
                                          <p:spTgt spid="14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8">
                                            <p:txEl>
                                              <p:pRg end="0" st="0"/>
                                            </p:txEl>
                                          </p:spTgt>
                                        </p:tgtEl>
                                        <p:attrNameLst>
                                          <p:attrName>style.visibility</p:attrName>
                                        </p:attrNameLst>
                                      </p:cBhvr>
                                      <p:to>
                                        <p:strVal val="visible"/>
                                      </p:to>
                                    </p:set>
                                    <p:animEffect filter="fade" transition="in">
                                      <p:cBhvr>
                                        <p:cTn dur="500"/>
                                        <p:tgtEl>
                                          <p:spTgt spid="14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8">
                                            <p:txEl>
                                              <p:pRg end="1" st="1"/>
                                            </p:txEl>
                                          </p:spTgt>
                                        </p:tgtEl>
                                        <p:attrNameLst>
                                          <p:attrName>style.visibility</p:attrName>
                                        </p:attrNameLst>
                                      </p:cBhvr>
                                      <p:to>
                                        <p:strVal val="visible"/>
                                      </p:to>
                                    </p:set>
                                    <p:animEffect filter="fade" transition="in">
                                      <p:cBhvr>
                                        <p:cTn dur="500"/>
                                        <p:tgtEl>
                                          <p:spTgt spid="14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8">
                                            <p:txEl>
                                              <p:pRg end="2" st="2"/>
                                            </p:txEl>
                                          </p:spTgt>
                                        </p:tgtEl>
                                        <p:attrNameLst>
                                          <p:attrName>style.visibility</p:attrName>
                                        </p:attrNameLst>
                                      </p:cBhvr>
                                      <p:to>
                                        <p:strVal val="visible"/>
                                      </p:to>
                                    </p:set>
                                    <p:animEffect filter="fade" transition="in">
                                      <p:cBhvr>
                                        <p:cTn dur="500"/>
                                        <p:tgtEl>
                                          <p:spTgt spid="148">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Google Shape;154;p2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Exothermic Energy Diagram</a:t>
            </a:r>
            <a:endParaRPr/>
          </a:p>
        </p:txBody>
      </p:sp>
      <p:sp>
        <p:nvSpPr>
          <p:cNvPr id="155" name="Google Shape;155;p24"/>
          <p:cNvSpPr txBox="1"/>
          <p:nvPr>
            <p:ph idx="1" type="body"/>
          </p:nvPr>
        </p:nvSpPr>
        <p:spPr>
          <a:xfrm>
            <a:off x="5334000" y="1676400"/>
            <a:ext cx="3352800" cy="44497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lang="en-US"/>
              <a:t>In an exothermic reaction, the products have less energy than the reactants.</a:t>
            </a:r>
            <a:endParaRPr/>
          </a:p>
          <a:p>
            <a:pPr indent="-342900" lvl="0" marL="342900" rtl="0" algn="l">
              <a:spcBef>
                <a:spcPts val="640"/>
              </a:spcBef>
              <a:spcAft>
                <a:spcPts val="0"/>
              </a:spcAft>
              <a:buClr>
                <a:schemeClr val="dk1"/>
              </a:buClr>
              <a:buSzPts val="3200"/>
              <a:buChar char="•"/>
            </a:pPr>
            <a:r>
              <a:rPr lang="en-US"/>
              <a:t>Heat is released in exothermic processes.</a:t>
            </a:r>
            <a:endParaRPr/>
          </a:p>
        </p:txBody>
      </p:sp>
      <p:pic>
        <p:nvPicPr>
          <p:cNvPr descr="http://www.tmcleod.org/Level1/basicpotentailenergydiagram.png" id="156" name="Google Shape;156;p24"/>
          <p:cNvPicPr preferRelativeResize="0"/>
          <p:nvPr/>
        </p:nvPicPr>
        <p:blipFill rotWithShape="1">
          <a:blip r:embed="rId3">
            <a:alphaModFix/>
          </a:blip>
          <a:srcRect b="0" l="0" r="0" t="0"/>
          <a:stretch/>
        </p:blipFill>
        <p:spPr>
          <a:xfrm>
            <a:off x="55418" y="1630218"/>
            <a:ext cx="5061160" cy="40386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Google Shape;161;p2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Why are some reactions slow?</a:t>
            </a:r>
            <a:endParaRPr/>
          </a:p>
        </p:txBody>
      </p:sp>
      <p:sp>
        <p:nvSpPr>
          <p:cNvPr id="162" name="Google Shape;162;p25"/>
          <p:cNvSpPr txBox="1"/>
          <p:nvPr>
            <p:ph idx="1" type="body"/>
          </p:nvPr>
        </p:nvSpPr>
        <p:spPr>
          <a:xfrm>
            <a:off x="457200" y="1600200"/>
            <a:ext cx="4191000" cy="5181600"/>
          </a:xfrm>
          <a:prstGeom prst="rect">
            <a:avLst/>
          </a:prstGeom>
          <a:noFill/>
          <a:ln>
            <a:noFill/>
          </a:ln>
        </p:spPr>
        <p:txBody>
          <a:bodyPr anchorCtr="0" anchor="t" bIns="45700" lIns="91425" spcFirstLastPara="1" rIns="91425" wrap="square" tIns="45700">
            <a:noAutofit/>
          </a:bodyPr>
          <a:lstStyle/>
          <a:p>
            <a:pPr indent="-342900" lvl="0" marL="342900" rtl="0" algn="l">
              <a:lnSpc>
                <a:spcPct val="80000"/>
              </a:lnSpc>
              <a:spcBef>
                <a:spcPts val="0"/>
              </a:spcBef>
              <a:spcAft>
                <a:spcPts val="0"/>
              </a:spcAft>
              <a:buClr>
                <a:schemeClr val="dk1"/>
              </a:buClr>
              <a:buSzPts val="2480"/>
              <a:buChar char="•"/>
            </a:pPr>
            <a:r>
              <a:rPr lang="en-US" sz="2480"/>
              <a:t>Collision theory explains why some reactions like the formation of water or carbon dioxide from their elements are very slow – they have high activation energies, often with multiple steps.</a:t>
            </a:r>
            <a:endParaRPr/>
          </a:p>
          <a:p>
            <a:pPr indent="0" lvl="0" marL="0" rtl="0" algn="l">
              <a:lnSpc>
                <a:spcPct val="80000"/>
              </a:lnSpc>
              <a:spcBef>
                <a:spcPts val="496"/>
              </a:spcBef>
              <a:spcAft>
                <a:spcPts val="0"/>
              </a:spcAft>
              <a:buClr>
                <a:schemeClr val="dk1"/>
              </a:buClr>
              <a:buSzPts val="2480"/>
              <a:buNone/>
            </a:pPr>
            <a:r>
              <a:rPr lang="en-US" sz="2480"/>
              <a:t> </a:t>
            </a:r>
            <a:endParaRPr/>
          </a:p>
          <a:p>
            <a:pPr indent="-342900" lvl="0" marL="342900" rtl="0" algn="l">
              <a:lnSpc>
                <a:spcPct val="80000"/>
              </a:lnSpc>
              <a:spcBef>
                <a:spcPts val="496"/>
              </a:spcBef>
              <a:spcAft>
                <a:spcPts val="0"/>
              </a:spcAft>
              <a:buClr>
                <a:schemeClr val="dk1"/>
              </a:buClr>
              <a:buSzPts val="2480"/>
              <a:buChar char="•"/>
            </a:pPr>
            <a:r>
              <a:rPr lang="en-US" sz="2480"/>
              <a:t>At room temperature, molecular collisions are not energetic enough to overcome the activation energy barrier, so the reaction rate is close to zero.</a:t>
            </a:r>
            <a:endParaRPr sz="2480"/>
          </a:p>
        </p:txBody>
      </p:sp>
      <p:pic>
        <p:nvPicPr>
          <p:cNvPr descr="http://www.fsj.ualberta.ca/chimie/chem161/1611_02wwith_files/image032.gif" id="163" name="Google Shape;163;p25"/>
          <p:cNvPicPr preferRelativeResize="0"/>
          <p:nvPr/>
        </p:nvPicPr>
        <p:blipFill rotWithShape="1">
          <a:blip r:embed="rId3">
            <a:alphaModFix/>
          </a:blip>
          <a:srcRect b="0" l="0" r="0" t="0"/>
          <a:stretch/>
        </p:blipFill>
        <p:spPr>
          <a:xfrm>
            <a:off x="4953000" y="2057400"/>
            <a:ext cx="3805796" cy="31337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2">
                                            <p:txEl>
                                              <p:pRg end="0" st="0"/>
                                            </p:txEl>
                                          </p:spTgt>
                                        </p:tgtEl>
                                        <p:attrNameLst>
                                          <p:attrName>style.visibility</p:attrName>
                                        </p:attrNameLst>
                                      </p:cBhvr>
                                      <p:to>
                                        <p:strVal val="visible"/>
                                      </p:to>
                                    </p:set>
                                    <p:animEffect filter="fade" transition="in">
                                      <p:cBhvr>
                                        <p:cTn dur="500"/>
                                        <p:tgtEl>
                                          <p:spTgt spid="16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2">
                                            <p:txEl>
                                              <p:pRg end="1" st="1"/>
                                            </p:txEl>
                                          </p:spTgt>
                                        </p:tgtEl>
                                        <p:attrNameLst>
                                          <p:attrName>style.visibility</p:attrName>
                                        </p:attrNameLst>
                                      </p:cBhvr>
                                      <p:to>
                                        <p:strVal val="visible"/>
                                      </p:to>
                                    </p:set>
                                    <p:animEffect filter="fade" transition="in">
                                      <p:cBhvr>
                                        <p:cTn dur="500"/>
                                        <p:tgtEl>
                                          <p:spTgt spid="16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2">
                                            <p:txEl>
                                              <p:pRg end="2" st="2"/>
                                            </p:txEl>
                                          </p:spTgt>
                                        </p:tgtEl>
                                        <p:attrNameLst>
                                          <p:attrName>style.visibility</p:attrName>
                                        </p:attrNameLst>
                                      </p:cBhvr>
                                      <p:to>
                                        <p:strVal val="visible"/>
                                      </p:to>
                                    </p:set>
                                    <p:animEffect filter="fade" transition="in">
                                      <p:cBhvr>
                                        <p:cTn dur="500"/>
                                        <p:tgtEl>
                                          <p:spTgt spid="16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3"/>
                                        </p:tgtEl>
                                        <p:attrNameLst>
                                          <p:attrName>style.visibility</p:attrName>
                                        </p:attrNameLst>
                                      </p:cBhvr>
                                      <p:to>
                                        <p:strVal val="visible"/>
                                      </p:to>
                                    </p:set>
                                    <p:animEffect filter="fade" transition="in">
                                      <p:cBhvr>
                                        <p:cTn dur="500"/>
                                        <p:tgtEl>
                                          <p:spTgt spid="16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Google Shape;168;p2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Endothermic Energy Diagram</a:t>
            </a:r>
            <a:endParaRPr/>
          </a:p>
        </p:txBody>
      </p:sp>
      <p:sp>
        <p:nvSpPr>
          <p:cNvPr id="169" name="Google Shape;169;p26"/>
          <p:cNvSpPr txBox="1"/>
          <p:nvPr>
            <p:ph idx="1" type="body"/>
          </p:nvPr>
        </p:nvSpPr>
        <p:spPr>
          <a:xfrm>
            <a:off x="4675472" y="1524000"/>
            <a:ext cx="4316128" cy="51054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lang="en-US"/>
              <a:t>In an endothermic reaction, the products have higher energy than the reactants</a:t>
            </a:r>
            <a:endParaRPr/>
          </a:p>
          <a:p>
            <a:pPr indent="-342900" lvl="0" marL="342900" rtl="0" algn="l">
              <a:spcBef>
                <a:spcPts val="640"/>
              </a:spcBef>
              <a:spcAft>
                <a:spcPts val="0"/>
              </a:spcAft>
              <a:buClr>
                <a:schemeClr val="dk1"/>
              </a:buClr>
              <a:buSzPts val="3200"/>
              <a:buChar char="•"/>
            </a:pPr>
            <a:r>
              <a:rPr lang="en-US"/>
              <a:t>Endothermic reactions tend to have high activation energy (E</a:t>
            </a:r>
            <a:r>
              <a:rPr baseline="-25000" lang="en-US"/>
              <a:t>a</a:t>
            </a:r>
            <a:r>
              <a:rPr lang="en-US"/>
              <a:t>)</a:t>
            </a:r>
            <a:endParaRPr/>
          </a:p>
        </p:txBody>
      </p:sp>
      <p:pic>
        <p:nvPicPr>
          <p:cNvPr descr="http://schools.birdville.k12.tx.us/cms/lib2/TX01000797/Centricity/Domain/912/ChemLessons/Lessons/Energy/image002.jpg" id="170" name="Google Shape;170;p26"/>
          <p:cNvPicPr preferRelativeResize="0"/>
          <p:nvPr/>
        </p:nvPicPr>
        <p:blipFill rotWithShape="1">
          <a:blip r:embed="rId3">
            <a:alphaModFix/>
          </a:blip>
          <a:srcRect b="0" l="0" r="0" t="0"/>
          <a:stretch/>
        </p:blipFill>
        <p:spPr>
          <a:xfrm>
            <a:off x="228600" y="2057400"/>
            <a:ext cx="4446872" cy="32004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0"/>
                                        </p:tgtEl>
                                        <p:attrNameLst>
                                          <p:attrName>style.visibility</p:attrName>
                                        </p:attrNameLst>
                                      </p:cBhvr>
                                      <p:to>
                                        <p:strVal val="visible"/>
                                      </p:to>
                                    </p:set>
                                    <p:animEffect filter="fade" transition="in">
                                      <p:cBhvr>
                                        <p:cTn dur="500"/>
                                        <p:tgtEl>
                                          <p:spTgt spid="17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9">
                                            <p:txEl>
                                              <p:pRg end="0" st="0"/>
                                            </p:txEl>
                                          </p:spTgt>
                                        </p:tgtEl>
                                        <p:attrNameLst>
                                          <p:attrName>style.visibility</p:attrName>
                                        </p:attrNameLst>
                                      </p:cBhvr>
                                      <p:to>
                                        <p:strVal val="visible"/>
                                      </p:to>
                                    </p:set>
                                    <p:animEffect filter="fade" transition="in">
                                      <p:cBhvr>
                                        <p:cTn dur="500"/>
                                        <p:tgtEl>
                                          <p:spTgt spid="16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9">
                                            <p:txEl>
                                              <p:pRg end="1" st="1"/>
                                            </p:txEl>
                                          </p:spTgt>
                                        </p:tgtEl>
                                        <p:attrNameLst>
                                          <p:attrName>style.visibility</p:attrName>
                                        </p:attrNameLst>
                                      </p:cBhvr>
                                      <p:to>
                                        <p:strVal val="visible"/>
                                      </p:to>
                                    </p:set>
                                    <p:animEffect filter="fade" transition="in">
                                      <p:cBhvr>
                                        <p:cTn dur="500"/>
                                        <p:tgtEl>
                                          <p:spTgt spid="169">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Google Shape;175;p2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Reaction Rate Variables</a:t>
            </a:r>
            <a:endParaRPr/>
          </a:p>
        </p:txBody>
      </p:sp>
      <p:sp>
        <p:nvSpPr>
          <p:cNvPr id="176" name="Google Shape;176;p2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lang="en-US"/>
              <a:t>Temperature</a:t>
            </a:r>
            <a:endParaRPr sz="2800"/>
          </a:p>
          <a:p>
            <a:pPr indent="-228600" lvl="2" marL="1143000" rtl="0" algn="l">
              <a:spcBef>
                <a:spcPts val="480"/>
              </a:spcBef>
              <a:spcAft>
                <a:spcPts val="0"/>
              </a:spcAft>
              <a:buClr>
                <a:schemeClr val="dk1"/>
              </a:buClr>
              <a:buSzPts val="2400"/>
              <a:buChar char="•"/>
            </a:pPr>
            <a:r>
              <a:rPr lang="en-US"/>
              <a:t>temperature usually speeds up chemical reactions</a:t>
            </a:r>
            <a:endParaRPr sz="2000"/>
          </a:p>
          <a:p>
            <a:pPr indent="-228600" lvl="2" marL="1143000" rtl="0" algn="l">
              <a:spcBef>
                <a:spcPts val="480"/>
              </a:spcBef>
              <a:spcAft>
                <a:spcPts val="0"/>
              </a:spcAft>
              <a:buClr>
                <a:schemeClr val="dk1"/>
              </a:buClr>
              <a:buSzPts val="2400"/>
              <a:buChar char="•"/>
            </a:pPr>
            <a:r>
              <a:rPr lang="en-US"/>
              <a:t>at high temperature, reactant particles are more chaotic and more energetic than at low temperatures</a:t>
            </a:r>
            <a:endParaRPr sz="2000"/>
          </a:p>
          <a:p>
            <a:pPr indent="-228600" lvl="2" marL="1143000" rtl="0" algn="l">
              <a:spcBef>
                <a:spcPts val="480"/>
              </a:spcBef>
              <a:spcAft>
                <a:spcPts val="0"/>
              </a:spcAft>
              <a:buClr>
                <a:schemeClr val="dk1"/>
              </a:buClr>
              <a:buSzPts val="2400"/>
              <a:buChar char="•"/>
            </a:pPr>
            <a:r>
              <a:rPr lang="en-US"/>
              <a:t>high temperatures increase the likelihood that the kinetic energy barrier (activation energy) will be breeched.</a:t>
            </a:r>
            <a:endParaRPr sz="2000"/>
          </a:p>
          <a:p>
            <a:pPr indent="-228600" lvl="2" marL="1143000" rtl="0" algn="l">
              <a:spcBef>
                <a:spcPts val="480"/>
              </a:spcBef>
              <a:spcAft>
                <a:spcPts val="0"/>
              </a:spcAft>
              <a:buClr>
                <a:schemeClr val="dk1"/>
              </a:buClr>
              <a:buSzPts val="2400"/>
              <a:buChar char="•"/>
            </a:pPr>
            <a:r>
              <a:rPr lang="en-US"/>
              <a:t>Frequency of collisions also increases</a:t>
            </a:r>
            <a:endParaRPr sz="2000"/>
          </a:p>
          <a:p>
            <a:pPr indent="-139700" lvl="0" marL="342900" rtl="0" algn="l">
              <a:spcBef>
                <a:spcPts val="640"/>
              </a:spcBef>
              <a:spcAft>
                <a:spcPts val="0"/>
              </a:spcAft>
              <a:buClr>
                <a:schemeClr val="dk1"/>
              </a:buClr>
              <a:buSzPts val="3200"/>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0" name="Shape 180"/>
        <p:cNvGrpSpPr/>
        <p:nvPr/>
      </p:nvGrpSpPr>
      <p:grpSpPr>
        <a:xfrm>
          <a:off x="0" y="0"/>
          <a:ext cx="0" cy="0"/>
          <a:chOff x="0" y="0"/>
          <a:chExt cx="0" cy="0"/>
        </a:xfrm>
      </p:grpSpPr>
      <p:sp>
        <p:nvSpPr>
          <p:cNvPr id="181" name="Google Shape;181;p2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959"/>
              <a:buFont typeface="Calibri"/>
              <a:buNone/>
            </a:pPr>
            <a:r>
              <a:rPr lang="en-US" sz="3959"/>
              <a:t>Increasing the temperature increases the rate of a reaction by</a:t>
            </a:r>
            <a:br>
              <a:rPr lang="en-US" sz="3959"/>
            </a:br>
            <a:endParaRPr sz="3959"/>
          </a:p>
        </p:txBody>
      </p:sp>
      <p:sp>
        <p:nvSpPr>
          <p:cNvPr id="182" name="Google Shape;182;p2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lang="en-US"/>
              <a:t>lowering the activation energy </a:t>
            </a:r>
            <a:endParaRPr/>
          </a:p>
          <a:p>
            <a:pPr indent="-342900" lvl="0" marL="342900" rtl="0" algn="l">
              <a:spcBef>
                <a:spcPts val="640"/>
              </a:spcBef>
              <a:spcAft>
                <a:spcPts val="0"/>
              </a:spcAft>
              <a:buClr>
                <a:schemeClr val="dk1"/>
              </a:buClr>
              <a:buSzPts val="3200"/>
              <a:buChar char="•"/>
            </a:pPr>
            <a:r>
              <a:rPr lang="en-US"/>
              <a:t>increasing the activation energy </a:t>
            </a:r>
            <a:endParaRPr/>
          </a:p>
          <a:p>
            <a:pPr indent="-342900" lvl="0" marL="342900" rtl="0" algn="l">
              <a:spcBef>
                <a:spcPts val="640"/>
              </a:spcBef>
              <a:spcAft>
                <a:spcPts val="0"/>
              </a:spcAft>
              <a:buClr>
                <a:schemeClr val="dk1"/>
              </a:buClr>
              <a:buSzPts val="3200"/>
              <a:buChar char="•"/>
            </a:pPr>
            <a:r>
              <a:rPr lang="en-US"/>
              <a:t>lowering the frequency of effective collisions between reacting molecules </a:t>
            </a:r>
            <a:endParaRPr/>
          </a:p>
          <a:p>
            <a:pPr indent="-342900" lvl="0" marL="342900" rtl="0" algn="l">
              <a:spcBef>
                <a:spcPts val="640"/>
              </a:spcBef>
              <a:spcAft>
                <a:spcPts val="0"/>
              </a:spcAft>
              <a:buClr>
                <a:schemeClr val="dk1"/>
              </a:buClr>
              <a:buSzPts val="3200"/>
              <a:buChar char="•"/>
            </a:pPr>
            <a:r>
              <a:rPr lang="en-US"/>
              <a:t>increasing the frequency of effective collisions between reacting molecules</a:t>
            </a:r>
            <a:endParaRPr/>
          </a:p>
          <a:p>
            <a:pPr indent="0" lvl="0" marL="0" rtl="0" algn="l">
              <a:spcBef>
                <a:spcPts val="640"/>
              </a:spcBef>
              <a:spcAft>
                <a:spcPts val="0"/>
              </a:spcAft>
              <a:buClr>
                <a:schemeClr val="dk1"/>
              </a:buClr>
              <a:buSzPts val="3200"/>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6" name="Shape 186"/>
        <p:cNvGrpSpPr/>
        <p:nvPr/>
      </p:nvGrpSpPr>
      <p:grpSpPr>
        <a:xfrm>
          <a:off x="0" y="0"/>
          <a:ext cx="0" cy="0"/>
          <a:chOff x="0" y="0"/>
          <a:chExt cx="0" cy="0"/>
        </a:xfrm>
      </p:grpSpPr>
      <p:sp>
        <p:nvSpPr>
          <p:cNvPr id="187" name="Google Shape;187;p2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Reaction Rate Variables</a:t>
            </a:r>
            <a:endParaRPr/>
          </a:p>
        </p:txBody>
      </p:sp>
      <p:sp>
        <p:nvSpPr>
          <p:cNvPr id="188" name="Google Shape;188;p2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chemeClr val="dk1"/>
              </a:buClr>
              <a:buSzPts val="3200"/>
              <a:buChar char="•"/>
            </a:pPr>
            <a:r>
              <a:rPr lang="en-US"/>
              <a:t>Concentration</a:t>
            </a:r>
            <a:endParaRPr sz="2800"/>
          </a:p>
          <a:p>
            <a:pPr indent="-228600" lvl="2" marL="1143000" rtl="0" algn="l">
              <a:lnSpc>
                <a:spcPct val="90000"/>
              </a:lnSpc>
              <a:spcBef>
                <a:spcPts val="480"/>
              </a:spcBef>
              <a:spcAft>
                <a:spcPts val="0"/>
              </a:spcAft>
              <a:buClr>
                <a:schemeClr val="dk1"/>
              </a:buClr>
              <a:buSzPts val="2400"/>
              <a:buChar char="•"/>
            </a:pPr>
            <a:r>
              <a:rPr lang="en-US"/>
              <a:t>the number of reacting particles in a given volume is a major contributor to the rate of chemical reactions</a:t>
            </a:r>
            <a:endParaRPr sz="2000"/>
          </a:p>
          <a:p>
            <a:pPr indent="-228600" lvl="2" marL="1143000" rtl="0" algn="l">
              <a:lnSpc>
                <a:spcPct val="90000"/>
              </a:lnSpc>
              <a:spcBef>
                <a:spcPts val="480"/>
              </a:spcBef>
              <a:spcAft>
                <a:spcPts val="0"/>
              </a:spcAft>
              <a:buClr>
                <a:schemeClr val="dk1"/>
              </a:buClr>
              <a:buSzPts val="2400"/>
              <a:buChar char="•"/>
            </a:pPr>
            <a:r>
              <a:rPr lang="en-US"/>
              <a:t>more particles, more collisions</a:t>
            </a:r>
            <a:endParaRPr/>
          </a:p>
          <a:p>
            <a:pPr indent="0" lvl="2" marL="914400" rtl="0" algn="l">
              <a:lnSpc>
                <a:spcPct val="90000"/>
              </a:lnSpc>
              <a:spcBef>
                <a:spcPts val="400"/>
              </a:spcBef>
              <a:spcAft>
                <a:spcPts val="0"/>
              </a:spcAft>
              <a:buClr>
                <a:schemeClr val="dk1"/>
              </a:buClr>
              <a:buSzPts val="2000"/>
              <a:buNone/>
            </a:pPr>
            <a:r>
              <a:t/>
            </a:r>
            <a:endParaRPr sz="2000"/>
          </a:p>
          <a:p>
            <a:pPr indent="-342900" lvl="0" marL="342900" rtl="0" algn="l">
              <a:lnSpc>
                <a:spcPct val="90000"/>
              </a:lnSpc>
              <a:spcBef>
                <a:spcPts val="560"/>
              </a:spcBef>
              <a:spcAft>
                <a:spcPts val="0"/>
              </a:spcAft>
              <a:buClr>
                <a:schemeClr val="dk1"/>
              </a:buClr>
              <a:buSzPts val="2800"/>
              <a:buChar char="•"/>
            </a:pPr>
            <a:r>
              <a:rPr lang="en-US" sz="2800"/>
              <a:t>As the concentration of reacting particles increases, the rate of reaction generally</a:t>
            </a:r>
            <a:endParaRPr/>
          </a:p>
          <a:p>
            <a:pPr indent="-342900" lvl="0" marL="342900" rtl="0" algn="l">
              <a:lnSpc>
                <a:spcPct val="90000"/>
              </a:lnSpc>
              <a:spcBef>
                <a:spcPts val="560"/>
              </a:spcBef>
              <a:spcAft>
                <a:spcPts val="0"/>
              </a:spcAft>
              <a:buClr>
                <a:schemeClr val="dk1"/>
              </a:buClr>
              <a:buSzPts val="2800"/>
              <a:buChar char="•"/>
            </a:pPr>
            <a:r>
              <a:rPr lang="en-US" sz="2800"/>
              <a:t>decreases </a:t>
            </a:r>
            <a:endParaRPr/>
          </a:p>
          <a:p>
            <a:pPr indent="-342900" lvl="0" marL="342900" rtl="0" algn="l">
              <a:lnSpc>
                <a:spcPct val="90000"/>
              </a:lnSpc>
              <a:spcBef>
                <a:spcPts val="560"/>
              </a:spcBef>
              <a:spcAft>
                <a:spcPts val="0"/>
              </a:spcAft>
              <a:buClr>
                <a:schemeClr val="dk1"/>
              </a:buClr>
              <a:buSzPts val="2800"/>
              <a:buChar char="•"/>
            </a:pPr>
            <a:r>
              <a:rPr lang="en-US" sz="2800"/>
              <a:t>increases </a:t>
            </a:r>
            <a:endParaRPr/>
          </a:p>
          <a:p>
            <a:pPr indent="-342900" lvl="0" marL="342900" rtl="0" algn="l">
              <a:lnSpc>
                <a:spcPct val="90000"/>
              </a:lnSpc>
              <a:spcBef>
                <a:spcPts val="560"/>
              </a:spcBef>
              <a:spcAft>
                <a:spcPts val="0"/>
              </a:spcAft>
              <a:buClr>
                <a:schemeClr val="dk1"/>
              </a:buClr>
              <a:buSzPts val="2800"/>
              <a:buChar char="•"/>
            </a:pPr>
            <a:r>
              <a:rPr lang="en-US" sz="2800"/>
              <a:t>remains the same</a:t>
            </a:r>
            <a:endParaRPr/>
          </a:p>
          <a:p>
            <a:pPr indent="-139700" lvl="0" marL="342900" rtl="0" algn="l">
              <a:lnSpc>
                <a:spcPct val="90000"/>
              </a:lnSpc>
              <a:spcBef>
                <a:spcPts val="640"/>
              </a:spcBef>
              <a:spcAft>
                <a:spcPts val="0"/>
              </a:spcAft>
              <a:buClr>
                <a:schemeClr val="dk1"/>
              </a:buClr>
              <a:buSzPts val="3200"/>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8">
                                            <p:txEl>
                                              <p:pRg end="0" st="0"/>
                                            </p:txEl>
                                          </p:spTgt>
                                        </p:tgtEl>
                                        <p:attrNameLst>
                                          <p:attrName>style.visibility</p:attrName>
                                        </p:attrNameLst>
                                      </p:cBhvr>
                                      <p:to>
                                        <p:strVal val="visible"/>
                                      </p:to>
                                    </p:set>
                                    <p:animEffect filter="fade" transition="in">
                                      <p:cBhvr>
                                        <p:cTn dur="500"/>
                                        <p:tgtEl>
                                          <p:spTgt spid="18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8">
                                            <p:txEl>
                                              <p:pRg end="1" st="1"/>
                                            </p:txEl>
                                          </p:spTgt>
                                        </p:tgtEl>
                                        <p:attrNameLst>
                                          <p:attrName>style.visibility</p:attrName>
                                        </p:attrNameLst>
                                      </p:cBhvr>
                                      <p:to>
                                        <p:strVal val="visible"/>
                                      </p:to>
                                    </p:set>
                                    <p:animEffect filter="fade" transition="in">
                                      <p:cBhvr>
                                        <p:cTn dur="500"/>
                                        <p:tgtEl>
                                          <p:spTgt spid="18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8">
                                            <p:txEl>
                                              <p:pRg end="2" st="2"/>
                                            </p:txEl>
                                          </p:spTgt>
                                        </p:tgtEl>
                                        <p:attrNameLst>
                                          <p:attrName>style.visibility</p:attrName>
                                        </p:attrNameLst>
                                      </p:cBhvr>
                                      <p:to>
                                        <p:strVal val="visible"/>
                                      </p:to>
                                    </p:set>
                                    <p:animEffect filter="fade" transition="in">
                                      <p:cBhvr>
                                        <p:cTn dur="500"/>
                                        <p:tgtEl>
                                          <p:spTgt spid="188">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8">
                                            <p:txEl>
                                              <p:pRg end="3" st="3"/>
                                            </p:txEl>
                                          </p:spTgt>
                                        </p:tgtEl>
                                        <p:attrNameLst>
                                          <p:attrName>style.visibility</p:attrName>
                                        </p:attrNameLst>
                                      </p:cBhvr>
                                      <p:to>
                                        <p:strVal val="visible"/>
                                      </p:to>
                                    </p:set>
                                    <p:animEffect filter="fade" transition="in">
                                      <p:cBhvr>
                                        <p:cTn dur="500"/>
                                        <p:tgtEl>
                                          <p:spTgt spid="188">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8">
                                            <p:txEl>
                                              <p:pRg end="4" st="4"/>
                                            </p:txEl>
                                          </p:spTgt>
                                        </p:tgtEl>
                                        <p:attrNameLst>
                                          <p:attrName>style.visibility</p:attrName>
                                        </p:attrNameLst>
                                      </p:cBhvr>
                                      <p:to>
                                        <p:strVal val="visible"/>
                                      </p:to>
                                    </p:set>
                                    <p:animEffect filter="fade" transition="in">
                                      <p:cBhvr>
                                        <p:cTn dur="500"/>
                                        <p:tgtEl>
                                          <p:spTgt spid="188">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8">
                                            <p:txEl>
                                              <p:pRg end="5" st="5"/>
                                            </p:txEl>
                                          </p:spTgt>
                                        </p:tgtEl>
                                        <p:attrNameLst>
                                          <p:attrName>style.visibility</p:attrName>
                                        </p:attrNameLst>
                                      </p:cBhvr>
                                      <p:to>
                                        <p:strVal val="visible"/>
                                      </p:to>
                                    </p:set>
                                    <p:animEffect filter="fade" transition="in">
                                      <p:cBhvr>
                                        <p:cTn dur="500"/>
                                        <p:tgtEl>
                                          <p:spTgt spid="188">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8">
                                            <p:txEl>
                                              <p:pRg end="6" st="6"/>
                                            </p:txEl>
                                          </p:spTgt>
                                        </p:tgtEl>
                                        <p:attrNameLst>
                                          <p:attrName>style.visibility</p:attrName>
                                        </p:attrNameLst>
                                      </p:cBhvr>
                                      <p:to>
                                        <p:strVal val="visible"/>
                                      </p:to>
                                    </p:set>
                                    <p:animEffect filter="fade" transition="in">
                                      <p:cBhvr>
                                        <p:cTn dur="500"/>
                                        <p:tgtEl>
                                          <p:spTgt spid="188">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8">
                                            <p:txEl>
                                              <p:pRg end="7" st="7"/>
                                            </p:txEl>
                                          </p:spTgt>
                                        </p:tgtEl>
                                        <p:attrNameLst>
                                          <p:attrName>style.visibility</p:attrName>
                                        </p:attrNameLst>
                                      </p:cBhvr>
                                      <p:to>
                                        <p:strVal val="visible"/>
                                      </p:to>
                                    </p:set>
                                    <p:animEffect filter="fade" transition="in">
                                      <p:cBhvr>
                                        <p:cTn dur="500"/>
                                        <p:tgtEl>
                                          <p:spTgt spid="188">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8">
                                            <p:txEl>
                                              <p:pRg end="8" st="8"/>
                                            </p:txEl>
                                          </p:spTgt>
                                        </p:tgtEl>
                                        <p:attrNameLst>
                                          <p:attrName>style.visibility</p:attrName>
                                        </p:attrNameLst>
                                      </p:cBhvr>
                                      <p:to>
                                        <p:strVal val="visible"/>
                                      </p:to>
                                    </p:set>
                                    <p:animEffect filter="fade" transition="in">
                                      <p:cBhvr>
                                        <p:cTn dur="500"/>
                                        <p:tgtEl>
                                          <p:spTgt spid="188">
                                            <p:txEl>
                                              <p:pRg end="8" st="8"/>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2" name="Shape 192"/>
        <p:cNvGrpSpPr/>
        <p:nvPr/>
      </p:nvGrpSpPr>
      <p:grpSpPr>
        <a:xfrm>
          <a:off x="0" y="0"/>
          <a:ext cx="0" cy="0"/>
          <a:chOff x="0" y="0"/>
          <a:chExt cx="0" cy="0"/>
        </a:xfrm>
      </p:grpSpPr>
      <p:sp>
        <p:nvSpPr>
          <p:cNvPr id="193" name="Google Shape;193;p30"/>
          <p:cNvSpPr txBox="1"/>
          <p:nvPr>
            <p:ph idx="1" type="body"/>
          </p:nvPr>
        </p:nvSpPr>
        <p:spPr>
          <a:xfrm>
            <a:off x="457200" y="2438400"/>
            <a:ext cx="8229600" cy="3687763"/>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chemeClr val="dk1"/>
              </a:buClr>
              <a:buSzPts val="2720"/>
              <a:buChar char="•"/>
            </a:pPr>
            <a:r>
              <a:rPr lang="en-US" sz="2720"/>
              <a:t>In each of the four beakers shown above, a 2.0-centimeter strip of magnesium ribbon reacts with 100 milliliters of HCl(aq) under the conditions shown.</a:t>
            </a:r>
            <a:endParaRPr/>
          </a:p>
          <a:p>
            <a:pPr indent="0" lvl="0" marL="0" rtl="0" algn="l">
              <a:lnSpc>
                <a:spcPct val="90000"/>
              </a:lnSpc>
              <a:spcBef>
                <a:spcPts val="544"/>
              </a:spcBef>
              <a:spcAft>
                <a:spcPts val="0"/>
              </a:spcAft>
              <a:buClr>
                <a:schemeClr val="dk1"/>
              </a:buClr>
              <a:buSzPts val="2720"/>
              <a:buNone/>
            </a:pPr>
            <a:r>
              <a:rPr lang="en-US" sz="2720"/>
              <a:t>In which beaker will the reaction occur at the fastest rate?</a:t>
            </a:r>
            <a:endParaRPr/>
          </a:p>
          <a:p>
            <a:pPr indent="-342900" lvl="0" marL="342900" rtl="0" algn="l">
              <a:lnSpc>
                <a:spcPct val="90000"/>
              </a:lnSpc>
              <a:spcBef>
                <a:spcPts val="544"/>
              </a:spcBef>
              <a:spcAft>
                <a:spcPts val="0"/>
              </a:spcAft>
              <a:buClr>
                <a:schemeClr val="dk1"/>
              </a:buClr>
              <a:buSzPts val="2720"/>
              <a:buChar char="•"/>
            </a:pPr>
            <a:r>
              <a:rPr lang="en-US" sz="2720"/>
              <a:t>Beaker </a:t>
            </a:r>
            <a:r>
              <a:rPr i="1" lang="en-US" sz="2720"/>
              <a:t>A</a:t>
            </a:r>
            <a:endParaRPr sz="2720"/>
          </a:p>
          <a:p>
            <a:pPr indent="-342900" lvl="0" marL="342900" rtl="0" algn="l">
              <a:lnSpc>
                <a:spcPct val="90000"/>
              </a:lnSpc>
              <a:spcBef>
                <a:spcPts val="544"/>
              </a:spcBef>
              <a:spcAft>
                <a:spcPts val="0"/>
              </a:spcAft>
              <a:buClr>
                <a:schemeClr val="dk1"/>
              </a:buClr>
              <a:buSzPts val="2720"/>
              <a:buChar char="•"/>
            </a:pPr>
            <a:r>
              <a:rPr lang="en-US" sz="2720"/>
              <a:t>Beaker </a:t>
            </a:r>
            <a:r>
              <a:rPr i="1" lang="en-US" sz="2720"/>
              <a:t>B</a:t>
            </a:r>
            <a:endParaRPr sz="2720"/>
          </a:p>
          <a:p>
            <a:pPr indent="-342900" lvl="0" marL="342900" rtl="0" algn="l">
              <a:lnSpc>
                <a:spcPct val="90000"/>
              </a:lnSpc>
              <a:spcBef>
                <a:spcPts val="544"/>
              </a:spcBef>
              <a:spcAft>
                <a:spcPts val="0"/>
              </a:spcAft>
              <a:buClr>
                <a:schemeClr val="dk1"/>
              </a:buClr>
              <a:buSzPts val="2720"/>
              <a:buChar char="•"/>
            </a:pPr>
            <a:r>
              <a:rPr lang="en-US" sz="2720"/>
              <a:t>Beaker </a:t>
            </a:r>
            <a:r>
              <a:rPr i="1" lang="en-US" sz="2720"/>
              <a:t>C</a:t>
            </a:r>
            <a:endParaRPr sz="2720"/>
          </a:p>
          <a:p>
            <a:pPr indent="-342900" lvl="0" marL="342900" rtl="0" algn="l">
              <a:lnSpc>
                <a:spcPct val="90000"/>
              </a:lnSpc>
              <a:spcBef>
                <a:spcPts val="544"/>
              </a:spcBef>
              <a:spcAft>
                <a:spcPts val="0"/>
              </a:spcAft>
              <a:buClr>
                <a:schemeClr val="dk1"/>
              </a:buClr>
              <a:buSzPts val="2720"/>
              <a:buChar char="•"/>
            </a:pPr>
            <a:r>
              <a:rPr lang="en-US" sz="2720"/>
              <a:t>Beaker </a:t>
            </a:r>
            <a:r>
              <a:rPr i="1" lang="en-US" sz="2720"/>
              <a:t>D</a:t>
            </a:r>
            <a:endParaRPr sz="2720"/>
          </a:p>
          <a:p>
            <a:pPr indent="-170180" lvl="0" marL="342900" rtl="0" algn="l">
              <a:lnSpc>
                <a:spcPct val="90000"/>
              </a:lnSpc>
              <a:spcBef>
                <a:spcPts val="544"/>
              </a:spcBef>
              <a:spcAft>
                <a:spcPts val="0"/>
              </a:spcAft>
              <a:buClr>
                <a:schemeClr val="dk1"/>
              </a:buClr>
              <a:buSzPts val="2720"/>
              <a:buNone/>
            </a:pPr>
            <a:r>
              <a:t/>
            </a:r>
            <a:endParaRPr sz="2720"/>
          </a:p>
        </p:txBody>
      </p:sp>
      <p:pic>
        <p:nvPicPr>
          <p:cNvPr descr="http://www.castlelearning.com/review/Courses/chem/q2132.gif?v=20060213114354" id="194" name="Google Shape;194;p30"/>
          <p:cNvPicPr preferRelativeResize="0"/>
          <p:nvPr/>
        </p:nvPicPr>
        <p:blipFill rotWithShape="1">
          <a:blip r:embed="rId3">
            <a:alphaModFix/>
          </a:blip>
          <a:srcRect b="0" l="0" r="0" t="0"/>
          <a:stretch/>
        </p:blipFill>
        <p:spPr>
          <a:xfrm>
            <a:off x="1066800" y="307623"/>
            <a:ext cx="6597553" cy="1906236"/>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8" name="Shape 198"/>
        <p:cNvGrpSpPr/>
        <p:nvPr/>
      </p:nvGrpSpPr>
      <p:grpSpPr>
        <a:xfrm>
          <a:off x="0" y="0"/>
          <a:ext cx="0" cy="0"/>
          <a:chOff x="0" y="0"/>
          <a:chExt cx="0" cy="0"/>
        </a:xfrm>
      </p:grpSpPr>
      <p:sp>
        <p:nvSpPr>
          <p:cNvPr id="199" name="Google Shape;199;p3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Reaction Rate Variables</a:t>
            </a:r>
            <a:endParaRPr/>
          </a:p>
        </p:txBody>
      </p:sp>
      <p:sp>
        <p:nvSpPr>
          <p:cNvPr id="200" name="Google Shape;200;p3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chemeClr val="dk1"/>
              </a:buClr>
              <a:buSzPts val="3200"/>
              <a:buChar char="•"/>
            </a:pPr>
            <a:r>
              <a:rPr lang="en-US"/>
              <a:t>Particle Size</a:t>
            </a:r>
            <a:endParaRPr sz="2800"/>
          </a:p>
          <a:p>
            <a:pPr indent="-228600" lvl="2" marL="1143000" rtl="0" algn="l">
              <a:lnSpc>
                <a:spcPct val="90000"/>
              </a:lnSpc>
              <a:spcBef>
                <a:spcPts val="480"/>
              </a:spcBef>
              <a:spcAft>
                <a:spcPts val="0"/>
              </a:spcAft>
              <a:buClr>
                <a:schemeClr val="dk1"/>
              </a:buClr>
              <a:buSzPts val="2400"/>
              <a:buChar char="•"/>
            </a:pPr>
            <a:r>
              <a:rPr lang="en-US"/>
              <a:t>the total surface area of a solid or liquid is also very important</a:t>
            </a:r>
            <a:endParaRPr sz="2000"/>
          </a:p>
          <a:p>
            <a:pPr indent="-228600" lvl="2" marL="1143000" rtl="0" algn="l">
              <a:lnSpc>
                <a:spcPct val="90000"/>
              </a:lnSpc>
              <a:spcBef>
                <a:spcPts val="480"/>
              </a:spcBef>
              <a:spcAft>
                <a:spcPts val="0"/>
              </a:spcAft>
              <a:buClr>
                <a:schemeClr val="dk1"/>
              </a:buClr>
              <a:buSzPts val="2400"/>
              <a:buChar char="•"/>
            </a:pPr>
            <a:r>
              <a:rPr lang="en-US"/>
              <a:t>smaller particle sizes have larger surface area per unit of mass</a:t>
            </a:r>
            <a:endParaRPr sz="2000"/>
          </a:p>
          <a:p>
            <a:pPr indent="-228600" lvl="2" marL="1143000" rtl="0" algn="l">
              <a:lnSpc>
                <a:spcPct val="90000"/>
              </a:lnSpc>
              <a:spcBef>
                <a:spcPts val="480"/>
              </a:spcBef>
              <a:spcAft>
                <a:spcPts val="0"/>
              </a:spcAft>
              <a:buClr>
                <a:schemeClr val="dk1"/>
              </a:buClr>
              <a:buSzPts val="2400"/>
              <a:buChar char="•"/>
            </a:pPr>
            <a:r>
              <a:rPr lang="en-US"/>
              <a:t>larger surface areas have more collisions and higher reaction rates.</a:t>
            </a:r>
            <a:endParaRPr sz="2000"/>
          </a:p>
          <a:p>
            <a:pPr indent="-228600" lvl="2" marL="1143000" rtl="0" algn="l">
              <a:lnSpc>
                <a:spcPct val="90000"/>
              </a:lnSpc>
              <a:spcBef>
                <a:spcPts val="480"/>
              </a:spcBef>
              <a:spcAft>
                <a:spcPts val="0"/>
              </a:spcAft>
              <a:buClr>
                <a:schemeClr val="dk1"/>
              </a:buClr>
              <a:buSzPts val="2400"/>
              <a:buChar char="•"/>
            </a:pPr>
            <a:r>
              <a:rPr lang="en-US"/>
              <a:t>Dissolving particles or grinding them into powder greatly increases reaction rates.</a:t>
            </a:r>
            <a:endParaRPr sz="2000"/>
          </a:p>
          <a:p>
            <a:pPr indent="-228600" lvl="2" marL="1143000" rtl="0" algn="l">
              <a:lnSpc>
                <a:spcPct val="90000"/>
              </a:lnSpc>
              <a:spcBef>
                <a:spcPts val="480"/>
              </a:spcBef>
              <a:spcAft>
                <a:spcPts val="0"/>
              </a:spcAft>
              <a:buClr>
                <a:schemeClr val="dk1"/>
              </a:buClr>
              <a:buSzPts val="2400"/>
              <a:buChar char="•"/>
            </a:pPr>
            <a:r>
              <a:rPr lang="en-US"/>
              <a:t>Homogeneous mixtures of reactants react more quickly than heterogeneous mixtures. Why?</a:t>
            </a:r>
            <a:endParaRPr sz="2000"/>
          </a:p>
          <a:p>
            <a:pPr indent="-139700" lvl="0" marL="342900" rtl="0" algn="l">
              <a:lnSpc>
                <a:spcPct val="90000"/>
              </a:lnSpc>
              <a:spcBef>
                <a:spcPts val="640"/>
              </a:spcBef>
              <a:spcAft>
                <a:spcPts val="0"/>
              </a:spcAft>
              <a:buClr>
                <a:schemeClr val="dk1"/>
              </a:buClr>
              <a:buSzPts val="320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Google Shape;91;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Rates of Reactions</a:t>
            </a:r>
            <a:endParaRPr/>
          </a:p>
        </p:txBody>
      </p:sp>
      <p:sp>
        <p:nvSpPr>
          <p:cNvPr id="92" name="Google Shape;92;p1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chemeClr val="dk1"/>
              </a:buClr>
              <a:buSzPts val="2960"/>
              <a:buChar char="•"/>
            </a:pPr>
            <a:r>
              <a:rPr lang="en-US" sz="2960"/>
              <a:t>When we speak of fast or slow, what do we mean?</a:t>
            </a:r>
            <a:endParaRPr/>
          </a:p>
          <a:p>
            <a:pPr indent="0" lvl="0" marL="0" rtl="0" algn="l">
              <a:lnSpc>
                <a:spcPct val="90000"/>
              </a:lnSpc>
              <a:spcBef>
                <a:spcPts val="592"/>
              </a:spcBef>
              <a:spcAft>
                <a:spcPts val="0"/>
              </a:spcAft>
              <a:buClr>
                <a:schemeClr val="dk1"/>
              </a:buClr>
              <a:buSzPts val="2960"/>
              <a:buNone/>
            </a:pPr>
            <a:r>
              <a:t/>
            </a:r>
            <a:endParaRPr sz="2960"/>
          </a:p>
          <a:p>
            <a:pPr indent="-342900" lvl="0" marL="342900" rtl="0" algn="l">
              <a:lnSpc>
                <a:spcPct val="90000"/>
              </a:lnSpc>
              <a:spcBef>
                <a:spcPts val="592"/>
              </a:spcBef>
              <a:spcAft>
                <a:spcPts val="0"/>
              </a:spcAft>
              <a:buClr>
                <a:schemeClr val="dk1"/>
              </a:buClr>
              <a:buSzPts val="2960"/>
              <a:buChar char="•"/>
            </a:pPr>
            <a:r>
              <a:rPr lang="en-US" sz="2960"/>
              <a:t>Any process can be described in terms of an amount of change over a period of time – a </a:t>
            </a:r>
            <a:r>
              <a:rPr b="1" i="1" lang="en-US" sz="2960"/>
              <a:t>rate</a:t>
            </a:r>
            <a:r>
              <a:rPr lang="en-US" sz="2960"/>
              <a:t>.</a:t>
            </a:r>
            <a:endParaRPr/>
          </a:p>
          <a:p>
            <a:pPr indent="0" lvl="0" marL="0" rtl="0" algn="l">
              <a:lnSpc>
                <a:spcPct val="90000"/>
              </a:lnSpc>
              <a:spcBef>
                <a:spcPts val="592"/>
              </a:spcBef>
              <a:spcAft>
                <a:spcPts val="0"/>
              </a:spcAft>
              <a:buClr>
                <a:schemeClr val="dk1"/>
              </a:buClr>
              <a:buSzPts val="2960"/>
              <a:buNone/>
            </a:pPr>
            <a:r>
              <a:t/>
            </a:r>
            <a:endParaRPr sz="2960"/>
          </a:p>
          <a:p>
            <a:pPr indent="-342900" lvl="0" marL="342900" rtl="0" algn="l">
              <a:lnSpc>
                <a:spcPct val="90000"/>
              </a:lnSpc>
              <a:spcBef>
                <a:spcPts val="592"/>
              </a:spcBef>
              <a:spcAft>
                <a:spcPts val="0"/>
              </a:spcAft>
              <a:buClr>
                <a:schemeClr val="dk1"/>
              </a:buClr>
              <a:buSzPts val="2960"/>
              <a:buChar char="•"/>
            </a:pPr>
            <a:r>
              <a:rPr lang="en-US" sz="2960"/>
              <a:t>When we use think about rates of chemical reactions, we have to use chemical units with time in some way.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2">
                                            <p:txEl>
                                              <p:pRg end="0" st="0"/>
                                            </p:txEl>
                                          </p:spTgt>
                                        </p:tgtEl>
                                        <p:attrNameLst>
                                          <p:attrName>style.visibility</p:attrName>
                                        </p:attrNameLst>
                                      </p:cBhvr>
                                      <p:to>
                                        <p:strVal val="visible"/>
                                      </p:to>
                                    </p:set>
                                    <p:animEffect filter="fade" transition="in">
                                      <p:cBhvr>
                                        <p:cTn dur="500"/>
                                        <p:tgtEl>
                                          <p:spTgt spid="9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2">
                                            <p:txEl>
                                              <p:pRg end="1" st="1"/>
                                            </p:txEl>
                                          </p:spTgt>
                                        </p:tgtEl>
                                        <p:attrNameLst>
                                          <p:attrName>style.visibility</p:attrName>
                                        </p:attrNameLst>
                                      </p:cBhvr>
                                      <p:to>
                                        <p:strVal val="visible"/>
                                      </p:to>
                                    </p:set>
                                    <p:animEffect filter="fade" transition="in">
                                      <p:cBhvr>
                                        <p:cTn dur="500"/>
                                        <p:tgtEl>
                                          <p:spTgt spid="9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2">
                                            <p:txEl>
                                              <p:pRg end="2" st="2"/>
                                            </p:txEl>
                                          </p:spTgt>
                                        </p:tgtEl>
                                        <p:attrNameLst>
                                          <p:attrName>style.visibility</p:attrName>
                                        </p:attrNameLst>
                                      </p:cBhvr>
                                      <p:to>
                                        <p:strVal val="visible"/>
                                      </p:to>
                                    </p:set>
                                    <p:animEffect filter="fade" transition="in">
                                      <p:cBhvr>
                                        <p:cTn dur="500"/>
                                        <p:tgtEl>
                                          <p:spTgt spid="9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2">
                                            <p:txEl>
                                              <p:pRg end="3" st="3"/>
                                            </p:txEl>
                                          </p:spTgt>
                                        </p:tgtEl>
                                        <p:attrNameLst>
                                          <p:attrName>style.visibility</p:attrName>
                                        </p:attrNameLst>
                                      </p:cBhvr>
                                      <p:to>
                                        <p:strVal val="visible"/>
                                      </p:to>
                                    </p:set>
                                    <p:animEffect filter="fade" transition="in">
                                      <p:cBhvr>
                                        <p:cTn dur="500"/>
                                        <p:tgtEl>
                                          <p:spTgt spid="92">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2">
                                            <p:txEl>
                                              <p:pRg end="4" st="4"/>
                                            </p:txEl>
                                          </p:spTgt>
                                        </p:tgtEl>
                                        <p:attrNameLst>
                                          <p:attrName>style.visibility</p:attrName>
                                        </p:attrNameLst>
                                      </p:cBhvr>
                                      <p:to>
                                        <p:strVal val="visible"/>
                                      </p:to>
                                    </p:set>
                                    <p:animEffect filter="fade" transition="in">
                                      <p:cBhvr>
                                        <p:cTn dur="500"/>
                                        <p:tgtEl>
                                          <p:spTgt spid="92">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4" name="Shape 204"/>
        <p:cNvGrpSpPr/>
        <p:nvPr/>
      </p:nvGrpSpPr>
      <p:grpSpPr>
        <a:xfrm>
          <a:off x="0" y="0"/>
          <a:ext cx="0" cy="0"/>
          <a:chOff x="0" y="0"/>
          <a:chExt cx="0" cy="0"/>
        </a:xfrm>
      </p:grpSpPr>
      <p:sp>
        <p:nvSpPr>
          <p:cNvPr id="205" name="Google Shape;205;p32"/>
          <p:cNvSpPr txBox="1"/>
          <p:nvPr>
            <p:ph idx="1" type="body"/>
          </p:nvPr>
        </p:nvSpPr>
        <p:spPr>
          <a:xfrm>
            <a:off x="457200" y="304800"/>
            <a:ext cx="8229600" cy="58213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lang="en-US"/>
              <a:t>When a single 1-gram piece of zinc is added to 3 M hydrochloric acid at 25°C, the reaction is slow. Which procedure would most likely increase the rate of the reaction if the reaction were repeated?</a:t>
            </a:r>
            <a:endParaRPr/>
          </a:p>
          <a:p>
            <a:pPr indent="0" lvl="0" marL="0" rtl="0" algn="l">
              <a:spcBef>
                <a:spcPts val="640"/>
              </a:spcBef>
              <a:spcAft>
                <a:spcPts val="0"/>
              </a:spcAft>
              <a:buClr>
                <a:schemeClr val="dk1"/>
              </a:buClr>
              <a:buSzPts val="3200"/>
              <a:buNone/>
            </a:pPr>
            <a:r>
              <a:t/>
            </a:r>
            <a:endParaRPr/>
          </a:p>
          <a:p>
            <a:pPr indent="-342900" lvl="0" marL="342900" rtl="0" algn="l">
              <a:spcBef>
                <a:spcPts val="640"/>
              </a:spcBef>
              <a:spcAft>
                <a:spcPts val="0"/>
              </a:spcAft>
              <a:buClr>
                <a:schemeClr val="dk1"/>
              </a:buClr>
              <a:buSzPts val="3200"/>
              <a:buChar char="•"/>
            </a:pPr>
            <a:r>
              <a:rPr lang="en-US"/>
              <a:t>using 1 gram of powdered zinc</a:t>
            </a:r>
            <a:endParaRPr/>
          </a:p>
          <a:p>
            <a:pPr indent="-342900" lvl="0" marL="342900" rtl="0" algn="l">
              <a:spcBef>
                <a:spcPts val="640"/>
              </a:spcBef>
              <a:spcAft>
                <a:spcPts val="0"/>
              </a:spcAft>
              <a:buClr>
                <a:schemeClr val="dk1"/>
              </a:buClr>
              <a:buSzPts val="3200"/>
              <a:buChar char="•"/>
            </a:pPr>
            <a:r>
              <a:rPr lang="en-US"/>
              <a:t>using 1 M hydrochloric acid</a:t>
            </a:r>
            <a:endParaRPr/>
          </a:p>
          <a:p>
            <a:pPr indent="-342900" lvl="0" marL="342900" rtl="0" algn="l">
              <a:spcBef>
                <a:spcPts val="640"/>
              </a:spcBef>
              <a:spcAft>
                <a:spcPts val="0"/>
              </a:spcAft>
              <a:buClr>
                <a:schemeClr val="dk1"/>
              </a:buClr>
              <a:buSzPts val="3200"/>
              <a:buChar char="•"/>
            </a:pPr>
            <a:r>
              <a:rPr lang="en-US"/>
              <a:t>decreasing the temperature to 20.°C</a:t>
            </a:r>
            <a:endParaRPr/>
          </a:p>
          <a:p>
            <a:pPr indent="-342900" lvl="0" marL="342900" rtl="0" algn="l">
              <a:spcBef>
                <a:spcPts val="640"/>
              </a:spcBef>
              <a:spcAft>
                <a:spcPts val="0"/>
              </a:spcAft>
              <a:buClr>
                <a:schemeClr val="dk1"/>
              </a:buClr>
              <a:buSzPts val="3200"/>
              <a:buChar char="•"/>
            </a:pPr>
            <a:r>
              <a:rPr lang="en-US"/>
              <a:t>decreasing the concentration of the zinc</a:t>
            </a:r>
            <a:endParaRPr/>
          </a:p>
          <a:p>
            <a:pPr indent="-139700" lvl="0" marL="342900" rtl="0" algn="l">
              <a:spcBef>
                <a:spcPts val="640"/>
              </a:spcBef>
              <a:spcAft>
                <a:spcPts val="0"/>
              </a:spcAft>
              <a:buClr>
                <a:schemeClr val="dk1"/>
              </a:buClr>
              <a:buSzPts val="3200"/>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Google Shape;210;p3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Reaction Rate Variables</a:t>
            </a:r>
            <a:endParaRPr/>
          </a:p>
        </p:txBody>
      </p:sp>
      <p:sp>
        <p:nvSpPr>
          <p:cNvPr id="211" name="Google Shape;211;p33"/>
          <p:cNvSpPr txBox="1"/>
          <p:nvPr>
            <p:ph idx="1" type="body"/>
          </p:nvPr>
        </p:nvSpPr>
        <p:spPr>
          <a:xfrm>
            <a:off x="457200" y="1600201"/>
            <a:ext cx="8229600" cy="35814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lang="en-US" u="sng">
                <a:solidFill>
                  <a:schemeClr val="hlink"/>
                </a:solidFill>
                <a:hlinkClick r:id="rId3"/>
              </a:rPr>
              <a:t>Catalysts</a:t>
            </a:r>
            <a:endParaRPr sz="2800"/>
          </a:p>
          <a:p>
            <a:pPr indent="-228600" lvl="2" marL="1143000" rtl="0" algn="l">
              <a:spcBef>
                <a:spcPts val="480"/>
              </a:spcBef>
              <a:spcAft>
                <a:spcPts val="0"/>
              </a:spcAft>
              <a:buClr>
                <a:schemeClr val="dk1"/>
              </a:buClr>
              <a:buSzPts val="2400"/>
              <a:buChar char="•"/>
            </a:pPr>
            <a:r>
              <a:rPr lang="en-US"/>
              <a:t>are substances that increase the rate of reaction without being chemically altered in the reaction</a:t>
            </a:r>
            <a:endParaRPr sz="2000"/>
          </a:p>
          <a:p>
            <a:pPr indent="-228600" lvl="2" marL="1143000" rtl="0" algn="l">
              <a:spcBef>
                <a:spcPts val="480"/>
              </a:spcBef>
              <a:spcAft>
                <a:spcPts val="0"/>
              </a:spcAft>
              <a:buClr>
                <a:schemeClr val="dk1"/>
              </a:buClr>
              <a:buSzPts val="2400"/>
              <a:buChar char="•"/>
            </a:pPr>
            <a:r>
              <a:rPr lang="en-US"/>
              <a:t>they allow reactions to occur at a lower energy – they lower the activation energy of reactions</a:t>
            </a:r>
            <a:endParaRPr sz="2000"/>
          </a:p>
          <a:p>
            <a:pPr indent="-228600" lvl="2" marL="1143000" rtl="0" algn="l">
              <a:spcBef>
                <a:spcPts val="480"/>
              </a:spcBef>
              <a:spcAft>
                <a:spcPts val="0"/>
              </a:spcAft>
              <a:buClr>
                <a:schemeClr val="dk1"/>
              </a:buClr>
              <a:buSzPts val="2400"/>
              <a:buChar char="•"/>
            </a:pPr>
            <a:r>
              <a:rPr lang="en-US"/>
              <a:t>For example the formation of water can be catalyzed by Pt. Catalysts are written in chemical equations above the arrow:</a:t>
            </a:r>
            <a:endParaRPr sz="2000"/>
          </a:p>
          <a:p>
            <a:pPr indent="0" lvl="0" marL="0" rtl="0" algn="l">
              <a:spcBef>
                <a:spcPts val="560"/>
              </a:spcBef>
              <a:spcAft>
                <a:spcPts val="0"/>
              </a:spcAft>
              <a:buClr>
                <a:schemeClr val="dk1"/>
              </a:buClr>
              <a:buSzPts val="2800"/>
              <a:buNone/>
            </a:pPr>
            <a:r>
              <a:t/>
            </a:r>
            <a:endParaRPr sz="2800"/>
          </a:p>
        </p:txBody>
      </p:sp>
      <p:sp>
        <p:nvSpPr>
          <p:cNvPr id="212" name="Google Shape;212;p33"/>
          <p:cNvSpPr/>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213" name="Google Shape;213;p33"/>
          <p:cNvPicPr preferRelativeResize="0"/>
          <p:nvPr/>
        </p:nvPicPr>
        <p:blipFill rotWithShape="1">
          <a:blip r:embed="rId4">
            <a:alphaModFix/>
          </a:blip>
          <a:srcRect b="0" l="0" r="0" t="0"/>
          <a:stretch/>
        </p:blipFill>
        <p:spPr>
          <a:xfrm>
            <a:off x="1828800" y="5257800"/>
            <a:ext cx="5847292" cy="714375"/>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7" name="Shape 217"/>
        <p:cNvGrpSpPr/>
        <p:nvPr/>
      </p:nvGrpSpPr>
      <p:grpSpPr>
        <a:xfrm>
          <a:off x="0" y="0"/>
          <a:ext cx="0" cy="0"/>
          <a:chOff x="0" y="0"/>
          <a:chExt cx="0" cy="0"/>
        </a:xfrm>
      </p:grpSpPr>
      <p:pic>
        <p:nvPicPr>
          <p:cNvPr descr="C:\Chang Powerpoint\Figures\CNG7CH13\CHA56031.JPE" id="218" name="Google Shape;218;p34"/>
          <p:cNvPicPr preferRelativeResize="0"/>
          <p:nvPr/>
        </p:nvPicPr>
        <p:blipFill rotWithShape="1">
          <a:blip r:embed="rId3">
            <a:alphaModFix/>
          </a:blip>
          <a:srcRect b="0" l="0" r="0" t="0"/>
          <a:stretch/>
        </p:blipFill>
        <p:spPr>
          <a:xfrm>
            <a:off x="152400" y="1143000"/>
            <a:ext cx="8836025" cy="2206625"/>
          </a:xfrm>
          <a:prstGeom prst="rect">
            <a:avLst/>
          </a:prstGeom>
          <a:noFill/>
          <a:ln>
            <a:noFill/>
          </a:ln>
        </p:spPr>
      </p:pic>
      <p:grpSp>
        <p:nvGrpSpPr>
          <p:cNvPr id="219" name="Google Shape;219;p34"/>
          <p:cNvGrpSpPr/>
          <p:nvPr/>
        </p:nvGrpSpPr>
        <p:grpSpPr>
          <a:xfrm>
            <a:off x="1995489" y="4341819"/>
            <a:ext cx="4972051" cy="369888"/>
            <a:chOff x="1774" y="3087"/>
            <a:chExt cx="3132" cy="233"/>
          </a:xfrm>
        </p:grpSpPr>
        <p:sp>
          <p:nvSpPr>
            <p:cNvPr id="220" name="Google Shape;220;p34"/>
            <p:cNvSpPr txBox="1"/>
            <p:nvPr/>
          </p:nvSpPr>
          <p:spPr>
            <a:xfrm>
              <a:off x="1774" y="3087"/>
              <a:ext cx="3132" cy="23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N</a:t>
              </a:r>
              <a:r>
                <a:rPr baseline="-25000" lang="en-US" sz="1800">
                  <a:solidFill>
                    <a:schemeClr val="dk1"/>
                  </a:solidFill>
                  <a:latin typeface="Calibri"/>
                  <a:ea typeface="Calibri"/>
                  <a:cs typeface="Calibri"/>
                  <a:sym typeface="Calibri"/>
                </a:rPr>
                <a:t>2</a:t>
              </a:r>
              <a:r>
                <a:rPr lang="en-US" sz="1800">
                  <a:solidFill>
                    <a:schemeClr val="dk1"/>
                  </a:solidFill>
                  <a:latin typeface="Calibri"/>
                  <a:ea typeface="Calibri"/>
                  <a:cs typeface="Calibri"/>
                  <a:sym typeface="Calibri"/>
                </a:rPr>
                <a:t> (</a:t>
              </a:r>
              <a:r>
                <a:rPr i="1" lang="en-US" sz="1800">
                  <a:solidFill>
                    <a:schemeClr val="dk1"/>
                  </a:solidFill>
                  <a:latin typeface="Calibri"/>
                  <a:ea typeface="Calibri"/>
                  <a:cs typeface="Calibri"/>
                  <a:sym typeface="Calibri"/>
                </a:rPr>
                <a:t>g</a:t>
              </a:r>
              <a:r>
                <a:rPr lang="en-US" sz="1800">
                  <a:solidFill>
                    <a:schemeClr val="dk1"/>
                  </a:solidFill>
                  <a:latin typeface="Calibri"/>
                  <a:ea typeface="Calibri"/>
                  <a:cs typeface="Calibri"/>
                  <a:sym typeface="Calibri"/>
                </a:rPr>
                <a:t>) + 3H</a:t>
              </a:r>
              <a:r>
                <a:rPr baseline="-25000" lang="en-US" sz="1800">
                  <a:solidFill>
                    <a:schemeClr val="dk1"/>
                  </a:solidFill>
                  <a:latin typeface="Calibri"/>
                  <a:ea typeface="Calibri"/>
                  <a:cs typeface="Calibri"/>
                  <a:sym typeface="Calibri"/>
                </a:rPr>
                <a:t>2</a:t>
              </a:r>
              <a:r>
                <a:rPr lang="en-US" sz="1800">
                  <a:solidFill>
                    <a:schemeClr val="dk1"/>
                  </a:solidFill>
                  <a:latin typeface="Calibri"/>
                  <a:ea typeface="Calibri"/>
                  <a:cs typeface="Calibri"/>
                  <a:sym typeface="Calibri"/>
                </a:rPr>
                <a:t> (</a:t>
              </a:r>
              <a:r>
                <a:rPr i="1" lang="en-US" sz="1800">
                  <a:solidFill>
                    <a:schemeClr val="dk1"/>
                  </a:solidFill>
                  <a:latin typeface="Calibri"/>
                  <a:ea typeface="Calibri"/>
                  <a:cs typeface="Calibri"/>
                  <a:sym typeface="Calibri"/>
                </a:rPr>
                <a:t>g</a:t>
              </a:r>
              <a:r>
                <a:rPr lang="en-US" sz="1800">
                  <a:solidFill>
                    <a:schemeClr val="dk1"/>
                  </a:solidFill>
                  <a:latin typeface="Calibri"/>
                  <a:ea typeface="Calibri"/>
                  <a:cs typeface="Calibri"/>
                  <a:sym typeface="Calibri"/>
                </a:rPr>
                <a:t>)    		                       2NH</a:t>
              </a:r>
              <a:r>
                <a:rPr baseline="-25000" lang="en-US" sz="1800">
                  <a:solidFill>
                    <a:schemeClr val="dk1"/>
                  </a:solidFill>
                  <a:latin typeface="Calibri"/>
                  <a:ea typeface="Calibri"/>
                  <a:cs typeface="Calibri"/>
                  <a:sym typeface="Calibri"/>
                </a:rPr>
                <a:t>3</a:t>
              </a:r>
              <a:r>
                <a:rPr lang="en-US" sz="1800">
                  <a:solidFill>
                    <a:schemeClr val="dk1"/>
                  </a:solidFill>
                  <a:latin typeface="Calibri"/>
                  <a:ea typeface="Calibri"/>
                  <a:cs typeface="Calibri"/>
                  <a:sym typeface="Calibri"/>
                </a:rPr>
                <a:t> (</a:t>
              </a:r>
              <a:r>
                <a:rPr i="1" lang="en-US" sz="1800">
                  <a:solidFill>
                    <a:schemeClr val="dk1"/>
                  </a:solidFill>
                  <a:latin typeface="Calibri"/>
                  <a:ea typeface="Calibri"/>
                  <a:cs typeface="Calibri"/>
                  <a:sym typeface="Calibri"/>
                </a:rPr>
                <a:t>g)</a:t>
              </a:r>
              <a:endParaRPr sz="1800">
                <a:solidFill>
                  <a:schemeClr val="dk1"/>
                </a:solidFill>
                <a:latin typeface="Calibri"/>
                <a:ea typeface="Calibri"/>
                <a:cs typeface="Calibri"/>
                <a:sym typeface="Calibri"/>
              </a:endParaRPr>
            </a:p>
          </p:txBody>
        </p:sp>
        <p:cxnSp>
          <p:nvCxnSpPr>
            <p:cNvPr id="221" name="Google Shape;221;p34"/>
            <p:cNvCxnSpPr/>
            <p:nvPr/>
          </p:nvCxnSpPr>
          <p:spPr>
            <a:xfrm>
              <a:off x="2939" y="3231"/>
              <a:ext cx="1333" cy="0"/>
            </a:xfrm>
            <a:prstGeom prst="straightConnector1">
              <a:avLst/>
            </a:prstGeom>
            <a:noFill/>
            <a:ln cap="flat" cmpd="sng" w="28575">
              <a:solidFill>
                <a:schemeClr val="dk1"/>
              </a:solidFill>
              <a:prstDash val="solid"/>
              <a:round/>
              <a:headEnd len="med" w="med" type="none"/>
              <a:tailEnd len="med" w="med" type="triangle"/>
            </a:ln>
          </p:spPr>
        </p:cxnSp>
      </p:grpSp>
      <p:grpSp>
        <p:nvGrpSpPr>
          <p:cNvPr id="222" name="Google Shape;222;p34"/>
          <p:cNvGrpSpPr/>
          <p:nvPr/>
        </p:nvGrpSpPr>
        <p:grpSpPr>
          <a:xfrm>
            <a:off x="3967163" y="3924301"/>
            <a:ext cx="1993900" cy="1357313"/>
            <a:chOff x="3016" y="2824"/>
            <a:chExt cx="1256" cy="855"/>
          </a:xfrm>
        </p:grpSpPr>
        <p:sp>
          <p:nvSpPr>
            <p:cNvPr id="223" name="Google Shape;223;p34"/>
            <p:cNvSpPr txBox="1"/>
            <p:nvPr/>
          </p:nvSpPr>
          <p:spPr>
            <a:xfrm>
              <a:off x="3016" y="2824"/>
              <a:ext cx="1256" cy="28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Fe/Al</a:t>
              </a:r>
              <a:r>
                <a:rPr baseline="-25000" lang="en-US" sz="1800">
                  <a:solidFill>
                    <a:schemeClr val="dk1"/>
                  </a:solidFill>
                  <a:latin typeface="Calibri"/>
                  <a:ea typeface="Calibri"/>
                  <a:cs typeface="Calibri"/>
                  <a:sym typeface="Calibri"/>
                </a:rPr>
                <a:t>2</a:t>
              </a:r>
              <a:r>
                <a:rPr lang="en-US" sz="1800">
                  <a:solidFill>
                    <a:schemeClr val="dk1"/>
                  </a:solidFill>
                  <a:latin typeface="Calibri"/>
                  <a:ea typeface="Calibri"/>
                  <a:cs typeface="Calibri"/>
                  <a:sym typeface="Calibri"/>
                </a:rPr>
                <a:t>O</a:t>
              </a:r>
              <a:r>
                <a:rPr baseline="-25000" lang="en-US" sz="1800">
                  <a:solidFill>
                    <a:schemeClr val="dk1"/>
                  </a:solidFill>
                  <a:latin typeface="Calibri"/>
                  <a:ea typeface="Calibri"/>
                  <a:cs typeface="Calibri"/>
                  <a:sym typeface="Calibri"/>
                </a:rPr>
                <a:t>3</a:t>
              </a:r>
              <a:r>
                <a:rPr lang="en-US" sz="1800">
                  <a:solidFill>
                    <a:schemeClr val="dk1"/>
                  </a:solidFill>
                  <a:latin typeface="Calibri"/>
                  <a:ea typeface="Calibri"/>
                  <a:cs typeface="Calibri"/>
                  <a:sym typeface="Calibri"/>
                </a:rPr>
                <a:t>/K</a:t>
              </a:r>
              <a:r>
                <a:rPr baseline="-25000" lang="en-US" sz="1800">
                  <a:solidFill>
                    <a:schemeClr val="dk1"/>
                  </a:solidFill>
                  <a:latin typeface="Calibri"/>
                  <a:ea typeface="Calibri"/>
                  <a:cs typeface="Calibri"/>
                  <a:sym typeface="Calibri"/>
                </a:rPr>
                <a:t>2</a:t>
              </a:r>
              <a:r>
                <a:rPr lang="en-US" sz="1800">
                  <a:solidFill>
                    <a:schemeClr val="dk1"/>
                  </a:solidFill>
                  <a:latin typeface="Calibri"/>
                  <a:ea typeface="Calibri"/>
                  <a:cs typeface="Calibri"/>
                  <a:sym typeface="Calibri"/>
                </a:rPr>
                <a:t>O</a:t>
              </a:r>
              <a:endParaRPr/>
            </a:p>
          </p:txBody>
        </p:sp>
        <p:sp>
          <p:nvSpPr>
            <p:cNvPr id="224" name="Google Shape;224;p34"/>
            <p:cNvSpPr txBox="1"/>
            <p:nvPr/>
          </p:nvSpPr>
          <p:spPr>
            <a:xfrm>
              <a:off x="3109" y="3391"/>
              <a:ext cx="767" cy="28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catalyst</a:t>
              </a:r>
              <a:endParaRPr/>
            </a:p>
          </p:txBody>
        </p:sp>
      </p:grpSp>
      <p:sp>
        <p:nvSpPr>
          <p:cNvPr id="225" name="Google Shape;225;p34"/>
          <p:cNvSpPr txBox="1"/>
          <p:nvPr/>
        </p:nvSpPr>
        <p:spPr>
          <a:xfrm>
            <a:off x="3308350" y="304800"/>
            <a:ext cx="2540000" cy="51911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2800">
                <a:solidFill>
                  <a:schemeClr val="dk1"/>
                </a:solidFill>
                <a:latin typeface="Calibri"/>
                <a:ea typeface="Calibri"/>
                <a:cs typeface="Calibri"/>
                <a:sym typeface="Calibri"/>
              </a:rPr>
              <a:t>Haber Process</a:t>
            </a:r>
            <a:endParaRPr/>
          </a:p>
        </p:txBody>
      </p:sp>
      <p:sp>
        <p:nvSpPr>
          <p:cNvPr id="226" name="Google Shape;226;p34"/>
          <p:cNvSpPr txBox="1"/>
          <p:nvPr/>
        </p:nvSpPr>
        <p:spPr>
          <a:xfrm>
            <a:off x="8389938" y="6384925"/>
            <a:ext cx="677862" cy="396875"/>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lang="en-US" sz="2000">
                <a:solidFill>
                  <a:schemeClr val="dk1"/>
                </a:solidFill>
                <a:latin typeface="Calibri"/>
                <a:ea typeface="Calibri"/>
                <a:cs typeface="Calibri"/>
                <a:sym typeface="Calibri"/>
              </a:rPr>
              <a:t>13.6</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219"/>
                                        </p:tgtEl>
                                        <p:attrNameLst>
                                          <p:attrName>style.visibility</p:attrName>
                                        </p:attrNameLst>
                                      </p:cBhvr>
                                      <p:to>
                                        <p:strVal val="visible"/>
                                      </p:to>
                                    </p:set>
                                    <p:anim calcmode="lin" valueType="num">
                                      <p:cBhvr additive="base">
                                        <p:cTn dur="500"/>
                                        <p:tgtEl>
                                          <p:spTgt spid="219"/>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222"/>
                                        </p:tgtEl>
                                        <p:attrNameLst>
                                          <p:attrName>style.visibility</p:attrName>
                                        </p:attrNameLst>
                                      </p:cBhvr>
                                      <p:to>
                                        <p:strVal val="visible"/>
                                      </p:to>
                                    </p:set>
                                    <p:anim calcmode="lin" valueType="num">
                                      <p:cBhvr additive="base">
                                        <p:cTn dur="500"/>
                                        <p:tgtEl>
                                          <p:spTgt spid="222"/>
                                        </p:tgtEl>
                                        <p:attrNameLst>
                                          <p:attrName>ppt_w</p:attrName>
                                        </p:attrNameLst>
                                      </p:cBhvr>
                                      <p:tavLst>
                                        <p:tav fmla="" tm="0">
                                          <p:val>
                                            <p:strVal val="0"/>
                                          </p:val>
                                        </p:tav>
                                        <p:tav fmla="" tm="100000">
                                          <p:val>
                                            <p:strVal val="#ppt_w"/>
                                          </p:val>
                                        </p:tav>
                                      </p:tavLst>
                                    </p:anim>
                                    <p:anim calcmode="lin" valueType="num">
                                      <p:cBhvr additive="base">
                                        <p:cTn dur="500"/>
                                        <p:tgtEl>
                                          <p:spTgt spid="222"/>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sp>
        <p:nvSpPr>
          <p:cNvPr id="231" name="Google Shape;231;p3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Catalysts and Energy Diagrams</a:t>
            </a:r>
            <a:endParaRPr/>
          </a:p>
        </p:txBody>
      </p:sp>
      <p:sp>
        <p:nvSpPr>
          <p:cNvPr id="232" name="Google Shape;232;p35"/>
          <p:cNvSpPr txBox="1"/>
          <p:nvPr>
            <p:ph idx="1" type="body"/>
          </p:nvPr>
        </p:nvSpPr>
        <p:spPr>
          <a:xfrm>
            <a:off x="457200" y="4724400"/>
            <a:ext cx="8229600" cy="1401763"/>
          </a:xfrm>
          <a:prstGeom prst="rect">
            <a:avLst/>
          </a:prstGeom>
          <a:noFill/>
          <a:ln>
            <a:noFill/>
          </a:ln>
        </p:spPr>
        <p:txBody>
          <a:bodyPr anchorCtr="0" anchor="t" bIns="45700" lIns="91425" spcFirstLastPara="1" rIns="91425" wrap="square" tIns="45700">
            <a:noAutofit/>
          </a:bodyPr>
          <a:lstStyle/>
          <a:p>
            <a:pPr indent="-139700" lvl="0" marL="342900" rtl="0" algn="l">
              <a:spcBef>
                <a:spcPts val="0"/>
              </a:spcBef>
              <a:spcAft>
                <a:spcPts val="0"/>
              </a:spcAft>
              <a:buClr>
                <a:schemeClr val="dk1"/>
              </a:buClr>
              <a:buSzPts val="3200"/>
              <a:buNone/>
            </a:pPr>
            <a:r>
              <a:t/>
            </a:r>
            <a:endParaRPr/>
          </a:p>
        </p:txBody>
      </p:sp>
      <p:pic>
        <p:nvPicPr>
          <p:cNvPr descr="http://0.tqn.com/d/chemistry/1/0/k/-/1/catalystenergydiagram.jpg" id="233" name="Google Shape;233;p35"/>
          <p:cNvPicPr preferRelativeResize="0"/>
          <p:nvPr/>
        </p:nvPicPr>
        <p:blipFill rotWithShape="1">
          <a:blip r:embed="rId3">
            <a:alphaModFix/>
          </a:blip>
          <a:srcRect b="0" l="0" r="0" t="0"/>
          <a:stretch/>
        </p:blipFill>
        <p:spPr>
          <a:xfrm>
            <a:off x="1828800" y="1219200"/>
            <a:ext cx="5857875" cy="3441944"/>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Google Shape;238;p3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Proteins</a:t>
            </a:r>
            <a:endParaRPr/>
          </a:p>
        </p:txBody>
      </p:sp>
      <p:sp>
        <p:nvSpPr>
          <p:cNvPr id="239" name="Google Shape;239;p36"/>
          <p:cNvSpPr txBox="1"/>
          <p:nvPr>
            <p:ph idx="1" type="body"/>
          </p:nvPr>
        </p:nvSpPr>
        <p:spPr>
          <a:xfrm>
            <a:off x="152400" y="1600200"/>
            <a:ext cx="4343400" cy="4525963"/>
          </a:xfrm>
          <a:prstGeom prst="rect">
            <a:avLst/>
          </a:prstGeom>
          <a:noFill/>
          <a:ln>
            <a:noFill/>
          </a:ln>
        </p:spPr>
        <p:txBody>
          <a:bodyPr anchorCtr="0" anchor="t" bIns="45700" lIns="91425" spcFirstLastPara="1" rIns="91425" wrap="square" tIns="45700">
            <a:noAutofit/>
          </a:bodyPr>
          <a:lstStyle/>
          <a:p>
            <a:pPr indent="-228600" lvl="2" marL="1143000" rtl="0" algn="l">
              <a:lnSpc>
                <a:spcPct val="90000"/>
              </a:lnSpc>
              <a:spcBef>
                <a:spcPts val="0"/>
              </a:spcBef>
              <a:spcAft>
                <a:spcPts val="0"/>
              </a:spcAft>
              <a:buClr>
                <a:schemeClr val="dk1"/>
              </a:buClr>
              <a:buSzPts val="2220"/>
              <a:buChar char="•"/>
            </a:pPr>
            <a:r>
              <a:rPr lang="en-US" sz="2220"/>
              <a:t>Many proteins (enzymes) catalyze reactions by providing the right surface (provided by the amino acid structure) for chemical reactions to occur.</a:t>
            </a:r>
            <a:endParaRPr sz="1850"/>
          </a:p>
          <a:p>
            <a:pPr indent="-228600" lvl="2" marL="1143000" rtl="0" algn="l">
              <a:lnSpc>
                <a:spcPct val="90000"/>
              </a:lnSpc>
              <a:spcBef>
                <a:spcPts val="444"/>
              </a:spcBef>
              <a:spcAft>
                <a:spcPts val="0"/>
              </a:spcAft>
              <a:buClr>
                <a:schemeClr val="dk1"/>
              </a:buClr>
              <a:buSzPts val="2220"/>
              <a:buChar char="•"/>
            </a:pPr>
            <a:r>
              <a:rPr lang="en-US" sz="2220"/>
              <a:t>The proteins lower the activation energy, allowing our body to synthesize and break down many compounds that normally have high energy barriers preventing their formation</a:t>
            </a:r>
            <a:endParaRPr sz="1850"/>
          </a:p>
        </p:txBody>
      </p:sp>
      <p:pic>
        <p:nvPicPr>
          <p:cNvPr descr="http://spotlightimages.net/FullPotential/wp-includes/theme-compat/enzyme-substrate-reaction-5312.gif" id="240" name="Google Shape;240;p36"/>
          <p:cNvPicPr preferRelativeResize="0"/>
          <p:nvPr/>
        </p:nvPicPr>
        <p:blipFill rotWithShape="1">
          <a:blip r:embed="rId3">
            <a:alphaModFix/>
          </a:blip>
          <a:srcRect b="0" l="0" r="0" t="0"/>
          <a:stretch/>
        </p:blipFill>
        <p:spPr>
          <a:xfrm>
            <a:off x="5105400" y="2590800"/>
            <a:ext cx="3752850" cy="28575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9">
                                            <p:txEl>
                                              <p:pRg end="0" st="0"/>
                                            </p:txEl>
                                          </p:spTgt>
                                        </p:tgtEl>
                                        <p:attrNameLst>
                                          <p:attrName>style.visibility</p:attrName>
                                        </p:attrNameLst>
                                      </p:cBhvr>
                                      <p:to>
                                        <p:strVal val="visible"/>
                                      </p:to>
                                    </p:set>
                                    <p:animEffect filter="fade" transition="in">
                                      <p:cBhvr>
                                        <p:cTn dur="500"/>
                                        <p:tgtEl>
                                          <p:spTgt spid="23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9">
                                            <p:txEl>
                                              <p:pRg end="1" st="1"/>
                                            </p:txEl>
                                          </p:spTgt>
                                        </p:tgtEl>
                                        <p:attrNameLst>
                                          <p:attrName>style.visibility</p:attrName>
                                        </p:attrNameLst>
                                      </p:cBhvr>
                                      <p:to>
                                        <p:strVal val="visible"/>
                                      </p:to>
                                    </p:set>
                                    <p:animEffect filter="fade" transition="in">
                                      <p:cBhvr>
                                        <p:cTn dur="500"/>
                                        <p:tgtEl>
                                          <p:spTgt spid="239">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4" name="Shape 244"/>
        <p:cNvGrpSpPr/>
        <p:nvPr/>
      </p:nvGrpSpPr>
      <p:grpSpPr>
        <a:xfrm>
          <a:off x="0" y="0"/>
          <a:ext cx="0" cy="0"/>
          <a:chOff x="0" y="0"/>
          <a:chExt cx="0" cy="0"/>
        </a:xfrm>
      </p:grpSpPr>
      <p:sp>
        <p:nvSpPr>
          <p:cNvPr id="245" name="Google Shape;245;p37"/>
          <p:cNvSpPr txBox="1"/>
          <p:nvPr>
            <p:ph type="title"/>
          </p:nvPr>
        </p:nvSpPr>
        <p:spPr>
          <a:xfrm>
            <a:off x="381000" y="304800"/>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u="sng">
                <a:solidFill>
                  <a:schemeClr val="hlink"/>
                </a:solidFill>
                <a:hlinkClick r:id="rId3"/>
              </a:rPr>
              <a:t>Inhibitors and Poisons</a:t>
            </a:r>
            <a:endParaRPr/>
          </a:p>
        </p:txBody>
      </p:sp>
      <p:sp>
        <p:nvSpPr>
          <p:cNvPr id="246" name="Google Shape;246;p3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228600" lvl="2" marL="1143000" rtl="0" algn="l">
              <a:spcBef>
                <a:spcPts val="0"/>
              </a:spcBef>
              <a:spcAft>
                <a:spcPts val="0"/>
              </a:spcAft>
              <a:buClr>
                <a:schemeClr val="dk1"/>
              </a:buClr>
              <a:buSzPts val="2800"/>
              <a:buChar char="•"/>
            </a:pPr>
            <a:r>
              <a:rPr lang="en-US" sz="2800"/>
              <a:t>inhibitors are substances that interfere with the action of a catalyst.</a:t>
            </a:r>
            <a:endParaRPr/>
          </a:p>
          <a:p>
            <a:pPr indent="-228600" lvl="2" marL="1143000" rtl="0" algn="l">
              <a:spcBef>
                <a:spcPts val="560"/>
              </a:spcBef>
              <a:spcAft>
                <a:spcPts val="0"/>
              </a:spcAft>
              <a:buClr>
                <a:schemeClr val="dk1"/>
              </a:buClr>
              <a:buSzPts val="2800"/>
              <a:buChar char="•"/>
            </a:pPr>
            <a:r>
              <a:rPr lang="en-US" sz="2800"/>
              <a:t>Famous inhibitors of hemoglobin: HCN and CO</a:t>
            </a:r>
            <a:endParaRPr/>
          </a:p>
          <a:p>
            <a:pPr indent="-228600" lvl="2" marL="1143000" rtl="0" algn="l">
              <a:spcBef>
                <a:spcPts val="560"/>
              </a:spcBef>
              <a:spcAft>
                <a:spcPts val="0"/>
              </a:spcAft>
              <a:buClr>
                <a:schemeClr val="dk1"/>
              </a:buClr>
              <a:buSzPts val="2800"/>
              <a:buChar char="•"/>
            </a:pPr>
            <a:r>
              <a:rPr lang="en-US" sz="2800"/>
              <a:t>HIV drugs (and many others) are inhibitors</a:t>
            </a:r>
            <a:endParaRPr/>
          </a:p>
          <a:p>
            <a:pPr indent="-228600" lvl="2" marL="1143000" rtl="0" algn="l">
              <a:spcBef>
                <a:spcPts val="560"/>
              </a:spcBef>
              <a:spcAft>
                <a:spcPts val="0"/>
              </a:spcAft>
              <a:buClr>
                <a:schemeClr val="dk1"/>
              </a:buClr>
              <a:buSzPts val="2800"/>
              <a:buChar char="•"/>
            </a:pPr>
            <a:r>
              <a:rPr lang="en-US" sz="2800"/>
              <a:t>Pesticides – insecticides, herbicides, fungicides</a:t>
            </a:r>
            <a:endParaRPr/>
          </a:p>
          <a:p>
            <a:pPr indent="-228600" lvl="2" marL="1143000" rtl="0" algn="l">
              <a:spcBef>
                <a:spcPts val="560"/>
              </a:spcBef>
              <a:spcAft>
                <a:spcPts val="0"/>
              </a:spcAft>
              <a:buClr>
                <a:schemeClr val="dk1"/>
              </a:buClr>
              <a:buSzPts val="2800"/>
              <a:buChar char="•"/>
            </a:pPr>
            <a:r>
              <a:rPr lang="en-US" sz="2800"/>
              <a:t>In biological systems, the products often inhibit their own formation (feedback inhibition)</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0" name="Shape 250"/>
        <p:cNvGrpSpPr/>
        <p:nvPr/>
      </p:nvGrpSpPr>
      <p:grpSpPr>
        <a:xfrm>
          <a:off x="0" y="0"/>
          <a:ext cx="0" cy="0"/>
          <a:chOff x="0" y="0"/>
          <a:chExt cx="0" cy="0"/>
        </a:xfrm>
      </p:grpSpPr>
      <p:pic>
        <p:nvPicPr>
          <p:cNvPr id="251" name="Google Shape;251;p38"/>
          <p:cNvPicPr preferRelativeResize="0"/>
          <p:nvPr/>
        </p:nvPicPr>
        <p:blipFill rotWithShape="1">
          <a:blip r:embed="rId3">
            <a:alphaModFix/>
          </a:blip>
          <a:srcRect b="0" l="0" r="0" t="0"/>
          <a:stretch/>
        </p:blipFill>
        <p:spPr>
          <a:xfrm>
            <a:off x="533400" y="609600"/>
            <a:ext cx="8079746" cy="1419225"/>
          </a:xfrm>
          <a:prstGeom prst="rect">
            <a:avLst/>
          </a:prstGeom>
          <a:solidFill>
            <a:srgbClr val="FFFFFF"/>
          </a:solidFill>
          <a:ln>
            <a:noFill/>
          </a:ln>
        </p:spPr>
      </p:pic>
      <p:pic>
        <p:nvPicPr>
          <p:cNvPr id="252" name="Google Shape;252;p38"/>
          <p:cNvPicPr preferRelativeResize="0"/>
          <p:nvPr/>
        </p:nvPicPr>
        <p:blipFill rotWithShape="1">
          <a:blip r:embed="rId4">
            <a:alphaModFix/>
          </a:blip>
          <a:srcRect b="0" l="0" r="0" t="0"/>
          <a:stretch/>
        </p:blipFill>
        <p:spPr>
          <a:xfrm>
            <a:off x="914400" y="1892408"/>
            <a:ext cx="6705600" cy="4804709"/>
          </a:xfrm>
          <a:prstGeom prst="rect">
            <a:avLst/>
          </a:prstGeom>
          <a:solidFill>
            <a:srgbClr val="FFFFFF"/>
          </a:solid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6" name="Shape 256"/>
        <p:cNvGrpSpPr/>
        <p:nvPr/>
      </p:nvGrpSpPr>
      <p:grpSpPr>
        <a:xfrm>
          <a:off x="0" y="0"/>
          <a:ext cx="0" cy="0"/>
          <a:chOff x="0" y="0"/>
          <a:chExt cx="0" cy="0"/>
        </a:xfrm>
      </p:grpSpPr>
      <p:sp>
        <p:nvSpPr>
          <p:cNvPr id="257" name="Google Shape;257;p39"/>
          <p:cNvSpPr txBox="1"/>
          <p:nvPr>
            <p:ph idx="1" type="body"/>
          </p:nvPr>
        </p:nvSpPr>
        <p:spPr>
          <a:xfrm>
            <a:off x="457200" y="3048000"/>
            <a:ext cx="8229600" cy="3078163"/>
          </a:xfrm>
          <a:prstGeom prst="rect">
            <a:avLst/>
          </a:prstGeom>
          <a:noFill/>
          <a:ln>
            <a:noFill/>
          </a:ln>
        </p:spPr>
        <p:txBody>
          <a:bodyPr anchorCtr="0" anchor="t" bIns="45700" lIns="91425" spcFirstLastPara="1" rIns="91425" wrap="square" tIns="45700">
            <a:noAutofit/>
          </a:bodyPr>
          <a:lstStyle/>
          <a:p>
            <a:pPr indent="-342900" lvl="0" marL="342900" rtl="0" algn="l">
              <a:lnSpc>
                <a:spcPct val="80000"/>
              </a:lnSpc>
              <a:spcBef>
                <a:spcPts val="0"/>
              </a:spcBef>
              <a:spcAft>
                <a:spcPts val="0"/>
              </a:spcAft>
              <a:buClr>
                <a:schemeClr val="dk1"/>
              </a:buClr>
              <a:buSzPts val="2480"/>
              <a:buChar char="•"/>
            </a:pPr>
            <a:r>
              <a:rPr lang="en-US" sz="2480"/>
              <a:t>The potential energy diagram shows the reaction </a:t>
            </a:r>
            <a:r>
              <a:rPr i="1" lang="en-US" sz="2480"/>
              <a:t>X</a:t>
            </a:r>
            <a:r>
              <a:rPr lang="en-US" sz="2480"/>
              <a:t> + </a:t>
            </a:r>
            <a:r>
              <a:rPr i="1" lang="en-US" sz="2480"/>
              <a:t>Y</a:t>
            </a:r>
            <a:r>
              <a:rPr lang="en-US" sz="2480"/>
              <a:t> ↔ </a:t>
            </a:r>
            <a:r>
              <a:rPr i="1" lang="en-US" sz="2480"/>
              <a:t>Z</a:t>
            </a:r>
            <a:r>
              <a:rPr lang="en-US" sz="2480"/>
              <a:t>.</a:t>
            </a:r>
            <a:endParaRPr/>
          </a:p>
          <a:p>
            <a:pPr indent="-342900" lvl="0" marL="342900" rtl="0" algn="l">
              <a:lnSpc>
                <a:spcPct val="80000"/>
              </a:lnSpc>
              <a:spcBef>
                <a:spcPts val="496"/>
              </a:spcBef>
              <a:spcAft>
                <a:spcPts val="0"/>
              </a:spcAft>
              <a:buClr>
                <a:schemeClr val="dk1"/>
              </a:buClr>
              <a:buSzPts val="2480"/>
              <a:buChar char="•"/>
            </a:pPr>
            <a:r>
              <a:rPr lang="en-US" sz="2480"/>
              <a:t>When a catalyst is added to the reaction, it will change the value of</a:t>
            </a:r>
            <a:endParaRPr/>
          </a:p>
          <a:p>
            <a:pPr indent="-342900" lvl="0" marL="342900" rtl="0" algn="l">
              <a:lnSpc>
                <a:spcPct val="80000"/>
              </a:lnSpc>
              <a:spcBef>
                <a:spcPts val="496"/>
              </a:spcBef>
              <a:spcAft>
                <a:spcPts val="0"/>
              </a:spcAft>
              <a:buClr>
                <a:schemeClr val="dk1"/>
              </a:buClr>
              <a:buSzPts val="2480"/>
              <a:buChar char="•"/>
            </a:pPr>
            <a:r>
              <a:rPr lang="en-US" sz="2480"/>
              <a:t>1 and 2</a:t>
            </a:r>
            <a:endParaRPr/>
          </a:p>
          <a:p>
            <a:pPr indent="-342900" lvl="0" marL="342900" rtl="0" algn="l">
              <a:lnSpc>
                <a:spcPct val="80000"/>
              </a:lnSpc>
              <a:spcBef>
                <a:spcPts val="496"/>
              </a:spcBef>
              <a:spcAft>
                <a:spcPts val="0"/>
              </a:spcAft>
              <a:buClr>
                <a:schemeClr val="dk1"/>
              </a:buClr>
              <a:buSzPts val="2480"/>
              <a:buChar char="•"/>
            </a:pPr>
            <a:r>
              <a:rPr lang="en-US" sz="2480"/>
              <a:t>1 and 3</a:t>
            </a:r>
            <a:endParaRPr/>
          </a:p>
          <a:p>
            <a:pPr indent="-342900" lvl="0" marL="342900" rtl="0" algn="l">
              <a:lnSpc>
                <a:spcPct val="80000"/>
              </a:lnSpc>
              <a:spcBef>
                <a:spcPts val="496"/>
              </a:spcBef>
              <a:spcAft>
                <a:spcPts val="0"/>
              </a:spcAft>
              <a:buClr>
                <a:schemeClr val="dk1"/>
              </a:buClr>
              <a:buSzPts val="2480"/>
              <a:buChar char="•"/>
            </a:pPr>
            <a:r>
              <a:rPr lang="en-US" sz="2480"/>
              <a:t>2 and 3</a:t>
            </a:r>
            <a:endParaRPr/>
          </a:p>
          <a:p>
            <a:pPr indent="-342900" lvl="0" marL="342900" rtl="0" algn="l">
              <a:lnSpc>
                <a:spcPct val="80000"/>
              </a:lnSpc>
              <a:spcBef>
                <a:spcPts val="496"/>
              </a:spcBef>
              <a:spcAft>
                <a:spcPts val="0"/>
              </a:spcAft>
              <a:buClr>
                <a:schemeClr val="dk1"/>
              </a:buClr>
              <a:buSzPts val="2480"/>
              <a:buChar char="•"/>
            </a:pPr>
            <a:r>
              <a:rPr lang="en-US" sz="2480"/>
              <a:t>3 and 4</a:t>
            </a:r>
            <a:endParaRPr/>
          </a:p>
          <a:p>
            <a:pPr indent="-185420" lvl="0" marL="342900" rtl="0" algn="l">
              <a:lnSpc>
                <a:spcPct val="80000"/>
              </a:lnSpc>
              <a:spcBef>
                <a:spcPts val="496"/>
              </a:spcBef>
              <a:spcAft>
                <a:spcPts val="0"/>
              </a:spcAft>
              <a:buClr>
                <a:schemeClr val="dk1"/>
              </a:buClr>
              <a:buSzPts val="2480"/>
              <a:buNone/>
            </a:pPr>
            <a:r>
              <a:t/>
            </a:r>
            <a:endParaRPr sz="2480"/>
          </a:p>
        </p:txBody>
      </p:sp>
      <p:pic>
        <p:nvPicPr>
          <p:cNvPr descr="http://www.castlelearning.com/review/Courses/chem/C69632.gif?v=20010107123648" id="258" name="Google Shape;258;p39"/>
          <p:cNvPicPr preferRelativeResize="0"/>
          <p:nvPr/>
        </p:nvPicPr>
        <p:blipFill rotWithShape="1">
          <a:blip r:embed="rId3">
            <a:alphaModFix/>
          </a:blip>
          <a:srcRect b="0" l="0" r="0" t="0"/>
          <a:stretch/>
        </p:blipFill>
        <p:spPr>
          <a:xfrm>
            <a:off x="1828800" y="381000"/>
            <a:ext cx="5335439" cy="2162175"/>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2" name="Shape 262"/>
        <p:cNvGrpSpPr/>
        <p:nvPr/>
      </p:nvGrpSpPr>
      <p:grpSpPr>
        <a:xfrm>
          <a:off x="0" y="0"/>
          <a:ext cx="0" cy="0"/>
          <a:chOff x="0" y="0"/>
          <a:chExt cx="0" cy="0"/>
        </a:xfrm>
      </p:grpSpPr>
      <p:sp>
        <p:nvSpPr>
          <p:cNvPr id="263" name="Google Shape;263;p4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959"/>
              <a:buFont typeface="Calibri"/>
              <a:buNone/>
            </a:pPr>
            <a:r>
              <a:rPr lang="en-US" sz="3959"/>
              <a:t>A catalyst works by</a:t>
            </a:r>
            <a:br>
              <a:rPr lang="en-US" sz="3959"/>
            </a:br>
            <a:endParaRPr sz="3959"/>
          </a:p>
        </p:txBody>
      </p:sp>
      <p:sp>
        <p:nvSpPr>
          <p:cNvPr id="264" name="Google Shape;264;p4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lang="en-US"/>
              <a:t>increasing the potential energy of the reactants </a:t>
            </a:r>
            <a:endParaRPr/>
          </a:p>
          <a:p>
            <a:pPr indent="-342900" lvl="0" marL="342900" rtl="0" algn="l">
              <a:spcBef>
                <a:spcPts val="640"/>
              </a:spcBef>
              <a:spcAft>
                <a:spcPts val="0"/>
              </a:spcAft>
              <a:buClr>
                <a:schemeClr val="dk1"/>
              </a:buClr>
              <a:buSzPts val="3200"/>
              <a:buChar char="•"/>
            </a:pPr>
            <a:r>
              <a:rPr lang="en-US"/>
              <a:t>increasing the energy released during a reaction </a:t>
            </a:r>
            <a:endParaRPr/>
          </a:p>
          <a:p>
            <a:pPr indent="-342900" lvl="0" marL="342900" rtl="0" algn="l">
              <a:spcBef>
                <a:spcPts val="640"/>
              </a:spcBef>
              <a:spcAft>
                <a:spcPts val="0"/>
              </a:spcAft>
              <a:buClr>
                <a:schemeClr val="dk1"/>
              </a:buClr>
              <a:buSzPts val="3200"/>
              <a:buChar char="•"/>
            </a:pPr>
            <a:r>
              <a:rPr lang="en-US"/>
              <a:t>decreasing the potential energy of the products </a:t>
            </a:r>
            <a:endParaRPr/>
          </a:p>
          <a:p>
            <a:pPr indent="-342900" lvl="0" marL="342900" rtl="0" algn="l">
              <a:spcBef>
                <a:spcPts val="640"/>
              </a:spcBef>
              <a:spcAft>
                <a:spcPts val="0"/>
              </a:spcAft>
              <a:buClr>
                <a:schemeClr val="dk1"/>
              </a:buClr>
              <a:buSzPts val="3200"/>
              <a:buChar char="•"/>
            </a:pPr>
            <a:r>
              <a:rPr lang="en-US"/>
              <a:t>decreasing the activation energy required for a reaction</a:t>
            </a:r>
            <a:endParaRPr/>
          </a:p>
          <a:p>
            <a:pPr indent="-139700" lvl="0" marL="342900" rtl="0" algn="l">
              <a:spcBef>
                <a:spcPts val="640"/>
              </a:spcBef>
              <a:spcAft>
                <a:spcPts val="0"/>
              </a:spcAft>
              <a:buClr>
                <a:schemeClr val="dk1"/>
              </a:buClr>
              <a:buSzPts val="3200"/>
              <a:buNone/>
            </a:pPr>
            <a:r>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8" name="Shape 268"/>
        <p:cNvGrpSpPr/>
        <p:nvPr/>
      </p:nvGrpSpPr>
      <p:grpSpPr>
        <a:xfrm>
          <a:off x="0" y="0"/>
          <a:ext cx="0" cy="0"/>
          <a:chOff x="0" y="0"/>
          <a:chExt cx="0" cy="0"/>
        </a:xfrm>
      </p:grpSpPr>
      <p:sp>
        <p:nvSpPr>
          <p:cNvPr id="269" name="Google Shape;269;p4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959"/>
              <a:buFont typeface="Calibri"/>
              <a:buNone/>
            </a:pPr>
            <a:r>
              <a:rPr lang="en-US" sz="3959"/>
              <a:t>Lab 15: Effect of Concentration on the Rate of a Chemical Reaction</a:t>
            </a:r>
            <a:br>
              <a:rPr lang="en-US" sz="3959"/>
            </a:br>
            <a:endParaRPr sz="3959"/>
          </a:p>
        </p:txBody>
      </p:sp>
      <p:sp>
        <p:nvSpPr>
          <p:cNvPr id="270" name="Google Shape;270;p4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rtl="0" algn="l">
              <a:lnSpc>
                <a:spcPct val="80000"/>
              </a:lnSpc>
              <a:spcBef>
                <a:spcPts val="0"/>
              </a:spcBef>
              <a:spcAft>
                <a:spcPts val="0"/>
              </a:spcAft>
              <a:buClr>
                <a:schemeClr val="dk1"/>
              </a:buClr>
              <a:buSzPts val="2960"/>
              <a:buNone/>
            </a:pPr>
            <a:r>
              <a:rPr b="1" i="1" lang="en-US" sz="2960"/>
              <a:t>Objective</a:t>
            </a:r>
            <a:endParaRPr/>
          </a:p>
          <a:p>
            <a:pPr indent="-342900" lvl="0" marL="342900" rtl="0" algn="l">
              <a:lnSpc>
                <a:spcPct val="80000"/>
              </a:lnSpc>
              <a:spcBef>
                <a:spcPts val="592"/>
              </a:spcBef>
              <a:spcAft>
                <a:spcPts val="0"/>
              </a:spcAft>
              <a:buClr>
                <a:schemeClr val="dk1"/>
              </a:buClr>
              <a:buSzPts val="2960"/>
              <a:buChar char="•"/>
            </a:pPr>
            <a:r>
              <a:rPr lang="en-US" sz="2960"/>
              <a:t>We will study the effects of changing reactant concentration on the speed of a reaction.</a:t>
            </a:r>
            <a:endParaRPr/>
          </a:p>
          <a:p>
            <a:pPr indent="-342900" lvl="0" marL="342900" rtl="0" algn="l">
              <a:lnSpc>
                <a:spcPct val="80000"/>
              </a:lnSpc>
              <a:spcBef>
                <a:spcPts val="592"/>
              </a:spcBef>
              <a:spcAft>
                <a:spcPts val="0"/>
              </a:spcAft>
              <a:buClr>
                <a:schemeClr val="dk1"/>
              </a:buClr>
              <a:buSzPts val="2960"/>
              <a:buChar char="•"/>
            </a:pPr>
            <a:r>
              <a:rPr lang="en-US" sz="2960"/>
              <a:t>The reaction involves combining sodium thiosulfate (Na</a:t>
            </a:r>
            <a:r>
              <a:rPr baseline="-25000" lang="en-US" sz="2960"/>
              <a:t>2</a:t>
            </a:r>
            <a:r>
              <a:rPr lang="en-US" sz="2960"/>
              <a:t>S</a:t>
            </a:r>
            <a:r>
              <a:rPr baseline="-25000" lang="en-US" sz="2960"/>
              <a:t>2</a:t>
            </a:r>
            <a:r>
              <a:rPr lang="en-US" sz="2960"/>
              <a:t>O</a:t>
            </a:r>
            <a:r>
              <a:rPr baseline="-25000" lang="en-US" sz="2960"/>
              <a:t>3</a:t>
            </a:r>
            <a:r>
              <a:rPr lang="en-US" sz="2960"/>
              <a:t>) with hydrochloric acid (HCl). </a:t>
            </a:r>
            <a:endParaRPr sz="2960"/>
          </a:p>
          <a:p>
            <a:pPr indent="-342900" lvl="0" marL="342900" rtl="0" algn="l">
              <a:lnSpc>
                <a:spcPct val="80000"/>
              </a:lnSpc>
              <a:spcBef>
                <a:spcPts val="592"/>
              </a:spcBef>
              <a:spcAft>
                <a:spcPts val="0"/>
              </a:spcAft>
              <a:buClr>
                <a:schemeClr val="dk1"/>
              </a:buClr>
              <a:buSzPts val="2960"/>
              <a:buChar char="•"/>
            </a:pPr>
            <a:r>
              <a:rPr lang="en-US" sz="2960"/>
              <a:t>The products of this reaction include colloidal sulfur (S), which causes the heterogeneous mixture to become cloudy.</a:t>
            </a:r>
            <a:endParaRPr/>
          </a:p>
          <a:p>
            <a:pPr indent="-342900" lvl="0" marL="342900" rtl="0" algn="l">
              <a:lnSpc>
                <a:spcPct val="80000"/>
              </a:lnSpc>
              <a:spcBef>
                <a:spcPts val="592"/>
              </a:spcBef>
              <a:spcAft>
                <a:spcPts val="0"/>
              </a:spcAft>
              <a:buClr>
                <a:schemeClr val="dk1"/>
              </a:buClr>
              <a:buSzPts val="2960"/>
              <a:buChar char="•"/>
            </a:pPr>
            <a:r>
              <a:rPr lang="en-US" sz="2960"/>
              <a:t>By measuring the time it takes for print placed below a beaker to “disappear,” we can compare reaction rates under different conditions.</a:t>
            </a:r>
            <a:endParaRPr/>
          </a:p>
          <a:p>
            <a:pPr indent="-154940" lvl="0" marL="342900" rtl="0" algn="l">
              <a:lnSpc>
                <a:spcPct val="80000"/>
              </a:lnSpc>
              <a:spcBef>
                <a:spcPts val="592"/>
              </a:spcBef>
              <a:spcAft>
                <a:spcPts val="0"/>
              </a:spcAft>
              <a:buClr>
                <a:schemeClr val="dk1"/>
              </a:buClr>
              <a:buSzPts val="2960"/>
              <a:buNone/>
            </a:pPr>
            <a:r>
              <a:t/>
            </a:r>
            <a:endParaRPr sz="296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Google Shape;97;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Fe (s) +   O</a:t>
            </a:r>
            <a:r>
              <a:rPr baseline="-25000" lang="en-US"/>
              <a:t>2</a:t>
            </a:r>
            <a:r>
              <a:rPr lang="en-US"/>
              <a:t> (g) →     Fe</a:t>
            </a:r>
            <a:r>
              <a:rPr baseline="-25000" lang="en-US"/>
              <a:t>2</a:t>
            </a:r>
            <a:r>
              <a:rPr lang="en-US"/>
              <a:t>O</a:t>
            </a:r>
            <a:r>
              <a:rPr baseline="-25000" lang="en-US"/>
              <a:t>3</a:t>
            </a:r>
            <a:endParaRPr/>
          </a:p>
        </p:txBody>
      </p:sp>
      <p:sp>
        <p:nvSpPr>
          <p:cNvPr id="98" name="Google Shape;98;p1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lang="en-US"/>
              <a:t>This is a skeleton equation. What are the coefficients?</a:t>
            </a:r>
            <a:endParaRPr/>
          </a:p>
          <a:p>
            <a:pPr indent="-342900" lvl="0" marL="342900" rtl="0" algn="l">
              <a:spcBef>
                <a:spcPts val="640"/>
              </a:spcBef>
              <a:spcAft>
                <a:spcPts val="0"/>
              </a:spcAft>
              <a:buClr>
                <a:schemeClr val="dk1"/>
              </a:buClr>
              <a:buSzPts val="3200"/>
              <a:buChar char="•"/>
            </a:pPr>
            <a:r>
              <a:rPr lang="en-US"/>
              <a:t>1 mole of Fe is converted into iron III oxide at the rate of 0.5 mole iron/year. </a:t>
            </a:r>
            <a:endParaRPr/>
          </a:p>
          <a:p>
            <a:pPr indent="-342900" lvl="0" marL="342900" rtl="0" algn="l">
              <a:spcBef>
                <a:spcPts val="640"/>
              </a:spcBef>
              <a:spcAft>
                <a:spcPts val="0"/>
              </a:spcAft>
              <a:buClr>
                <a:schemeClr val="dk1"/>
              </a:buClr>
              <a:buSzPts val="3200"/>
              <a:buChar char="•"/>
            </a:pPr>
            <a:r>
              <a:rPr lang="en-US"/>
              <a:t>Is this a fast or a slow process?</a:t>
            </a:r>
            <a:endParaRPr/>
          </a:p>
          <a:p>
            <a:pPr indent="-342900" lvl="0" marL="342900" rtl="0" algn="l">
              <a:spcBef>
                <a:spcPts val="640"/>
              </a:spcBef>
              <a:spcAft>
                <a:spcPts val="0"/>
              </a:spcAft>
              <a:buClr>
                <a:schemeClr val="dk1"/>
              </a:buClr>
              <a:buSzPts val="3200"/>
              <a:buChar char="•"/>
            </a:pPr>
            <a:r>
              <a:rPr lang="en-US"/>
              <a:t>What exactly is going on when oxygen reacts with iron?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
                                            <p:txEl>
                                              <p:pRg end="0" st="0"/>
                                            </p:txEl>
                                          </p:spTgt>
                                        </p:tgtEl>
                                        <p:attrNameLst>
                                          <p:attrName>style.visibility</p:attrName>
                                        </p:attrNameLst>
                                      </p:cBhvr>
                                      <p:to>
                                        <p:strVal val="visible"/>
                                      </p:to>
                                    </p:set>
                                    <p:animEffect filter="fade" transition="in">
                                      <p:cBhvr>
                                        <p:cTn dur="500"/>
                                        <p:tgtEl>
                                          <p:spTgt spid="9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
                                            <p:txEl>
                                              <p:pRg end="1" st="1"/>
                                            </p:txEl>
                                          </p:spTgt>
                                        </p:tgtEl>
                                        <p:attrNameLst>
                                          <p:attrName>style.visibility</p:attrName>
                                        </p:attrNameLst>
                                      </p:cBhvr>
                                      <p:to>
                                        <p:strVal val="visible"/>
                                      </p:to>
                                    </p:set>
                                    <p:animEffect filter="fade" transition="in">
                                      <p:cBhvr>
                                        <p:cTn dur="500"/>
                                        <p:tgtEl>
                                          <p:spTgt spid="9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
                                            <p:txEl>
                                              <p:pRg end="2" st="2"/>
                                            </p:txEl>
                                          </p:spTgt>
                                        </p:tgtEl>
                                        <p:attrNameLst>
                                          <p:attrName>style.visibility</p:attrName>
                                        </p:attrNameLst>
                                      </p:cBhvr>
                                      <p:to>
                                        <p:strVal val="visible"/>
                                      </p:to>
                                    </p:set>
                                    <p:animEffect filter="fade" transition="in">
                                      <p:cBhvr>
                                        <p:cTn dur="500"/>
                                        <p:tgtEl>
                                          <p:spTgt spid="98">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
                                            <p:txEl>
                                              <p:pRg end="3" st="3"/>
                                            </p:txEl>
                                          </p:spTgt>
                                        </p:tgtEl>
                                        <p:attrNameLst>
                                          <p:attrName>style.visibility</p:attrName>
                                        </p:attrNameLst>
                                      </p:cBhvr>
                                      <p:to>
                                        <p:strVal val="visible"/>
                                      </p:to>
                                    </p:set>
                                    <p:animEffect filter="fade" transition="in">
                                      <p:cBhvr>
                                        <p:cTn dur="500"/>
                                        <p:tgtEl>
                                          <p:spTgt spid="98">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4" name="Shape 274"/>
        <p:cNvGrpSpPr/>
        <p:nvPr/>
      </p:nvGrpSpPr>
      <p:grpSpPr>
        <a:xfrm>
          <a:off x="0" y="0"/>
          <a:ext cx="0" cy="0"/>
          <a:chOff x="0" y="0"/>
          <a:chExt cx="0" cy="0"/>
        </a:xfrm>
      </p:grpSpPr>
      <p:sp>
        <p:nvSpPr>
          <p:cNvPr id="275" name="Google Shape;275;p4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959"/>
              <a:buFont typeface="Calibri"/>
              <a:buNone/>
            </a:pPr>
            <a:r>
              <a:rPr b="1" i="1" lang="en-US" sz="3959"/>
              <a:t>Materials</a:t>
            </a:r>
            <a:br>
              <a:rPr b="1" i="1" lang="en-US" sz="3959"/>
            </a:br>
            <a:endParaRPr sz="3959"/>
          </a:p>
        </p:txBody>
      </p:sp>
      <p:sp>
        <p:nvSpPr>
          <p:cNvPr id="276" name="Google Shape;276;p42"/>
          <p:cNvSpPr txBox="1"/>
          <p:nvPr>
            <p:ph idx="1" type="body"/>
          </p:nvPr>
        </p:nvSpPr>
        <p:spPr>
          <a:xfrm>
            <a:off x="457200" y="1600200"/>
            <a:ext cx="50292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lang="en-US"/>
              <a:t>Na</a:t>
            </a:r>
            <a:r>
              <a:rPr baseline="-25000" lang="en-US"/>
              <a:t>2</a:t>
            </a:r>
            <a:r>
              <a:rPr lang="en-US"/>
              <a:t>S</a:t>
            </a:r>
            <a:r>
              <a:rPr baseline="-25000" lang="en-US"/>
              <a:t>2</a:t>
            </a:r>
            <a:r>
              <a:rPr lang="en-US"/>
              <a:t>O</a:t>
            </a:r>
            <a:r>
              <a:rPr baseline="-25000" lang="en-US"/>
              <a:t>3</a:t>
            </a:r>
            <a:r>
              <a:rPr lang="en-US"/>
              <a:t> and HCl solutions</a:t>
            </a:r>
            <a:endParaRPr/>
          </a:p>
          <a:p>
            <a:pPr indent="-342900" lvl="0" marL="342900" rtl="0" algn="l">
              <a:spcBef>
                <a:spcPts val="640"/>
              </a:spcBef>
              <a:spcAft>
                <a:spcPts val="0"/>
              </a:spcAft>
              <a:buClr>
                <a:schemeClr val="dk1"/>
              </a:buClr>
              <a:buSzPts val="3200"/>
              <a:buChar char="•"/>
            </a:pPr>
            <a:r>
              <a:rPr lang="en-US"/>
              <a:t>50 ml beaker</a:t>
            </a:r>
            <a:endParaRPr/>
          </a:p>
          <a:p>
            <a:pPr indent="-342900" lvl="0" marL="342900" rtl="0" algn="l">
              <a:spcBef>
                <a:spcPts val="640"/>
              </a:spcBef>
              <a:spcAft>
                <a:spcPts val="0"/>
              </a:spcAft>
              <a:buClr>
                <a:schemeClr val="dk1"/>
              </a:buClr>
              <a:buSzPts val="3200"/>
              <a:buChar char="•"/>
            </a:pPr>
            <a:r>
              <a:rPr lang="en-US"/>
              <a:t>timer</a:t>
            </a:r>
            <a:endParaRPr/>
          </a:p>
          <a:p>
            <a:pPr indent="-342900" lvl="0" marL="342900" rtl="0" algn="l">
              <a:spcBef>
                <a:spcPts val="640"/>
              </a:spcBef>
              <a:spcAft>
                <a:spcPts val="0"/>
              </a:spcAft>
              <a:buClr>
                <a:schemeClr val="dk1"/>
              </a:buClr>
              <a:buSzPts val="3200"/>
              <a:buChar char="•"/>
            </a:pPr>
            <a:r>
              <a:rPr lang="en-US"/>
              <a:t>Beral pipets</a:t>
            </a:r>
            <a:endParaRPr/>
          </a:p>
          <a:p>
            <a:pPr indent="-342900" lvl="0" marL="342900" rtl="0" algn="l">
              <a:spcBef>
                <a:spcPts val="640"/>
              </a:spcBef>
              <a:spcAft>
                <a:spcPts val="0"/>
              </a:spcAft>
              <a:buClr>
                <a:schemeClr val="dk1"/>
              </a:buClr>
              <a:buSzPts val="3200"/>
              <a:buChar char="•"/>
            </a:pPr>
            <a:r>
              <a:rPr lang="en-US"/>
              <a:t>three plastic cups		</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0" name="Shape 280"/>
        <p:cNvGrpSpPr/>
        <p:nvPr/>
      </p:nvGrpSpPr>
      <p:grpSpPr>
        <a:xfrm>
          <a:off x="0" y="0"/>
          <a:ext cx="0" cy="0"/>
          <a:chOff x="0" y="0"/>
          <a:chExt cx="0" cy="0"/>
        </a:xfrm>
      </p:grpSpPr>
      <p:sp>
        <p:nvSpPr>
          <p:cNvPr id="281" name="Google Shape;281;p4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Procedure</a:t>
            </a:r>
            <a:endParaRPr/>
          </a:p>
        </p:txBody>
      </p:sp>
      <p:sp>
        <p:nvSpPr>
          <p:cNvPr id="282" name="Google Shape;282;p43"/>
          <p:cNvSpPr txBox="1"/>
          <p:nvPr>
            <p:ph idx="1" type="body"/>
          </p:nvPr>
        </p:nvSpPr>
        <p:spPr>
          <a:xfrm>
            <a:off x="457200" y="1295400"/>
            <a:ext cx="8229600" cy="5410200"/>
          </a:xfrm>
          <a:prstGeom prst="rect">
            <a:avLst/>
          </a:prstGeom>
          <a:noFill/>
          <a:ln>
            <a:noFill/>
          </a:ln>
        </p:spPr>
        <p:txBody>
          <a:bodyPr anchorCtr="0" anchor="t" bIns="45700" lIns="91425" spcFirstLastPara="1" rIns="91425" wrap="square" tIns="45700">
            <a:noAutofit/>
          </a:bodyPr>
          <a:lstStyle/>
          <a:p>
            <a:pPr indent="-342900" lvl="0" marL="342900" rtl="0" algn="l">
              <a:lnSpc>
                <a:spcPct val="80000"/>
              </a:lnSpc>
              <a:spcBef>
                <a:spcPts val="0"/>
              </a:spcBef>
              <a:spcAft>
                <a:spcPts val="0"/>
              </a:spcAft>
              <a:buClr>
                <a:schemeClr val="dk1"/>
              </a:buClr>
              <a:buSzPts val="2720"/>
              <a:buChar char="•"/>
            </a:pPr>
            <a:r>
              <a:rPr lang="en-US" sz="2720"/>
              <a:t>Take three plastic cups and fill them with thiosulfate, water, and HCl, respectively. Make sure you clearly identify which substance is in each cup – they are all colorless!</a:t>
            </a:r>
            <a:endParaRPr/>
          </a:p>
          <a:p>
            <a:pPr indent="-342900" lvl="0" marL="342900" rtl="0" algn="l">
              <a:lnSpc>
                <a:spcPct val="80000"/>
              </a:lnSpc>
              <a:spcBef>
                <a:spcPts val="544"/>
              </a:spcBef>
              <a:spcAft>
                <a:spcPts val="0"/>
              </a:spcAft>
              <a:buClr>
                <a:schemeClr val="dk1"/>
              </a:buClr>
              <a:buSzPts val="2720"/>
              <a:buChar char="•"/>
            </a:pPr>
            <a:r>
              <a:rPr lang="en-US" sz="2720"/>
              <a:t>Get a beral pipet for each cup. In a clean dry beaker, place one “squirt” of thiosulfate into the beaker. </a:t>
            </a:r>
            <a:endParaRPr/>
          </a:p>
          <a:p>
            <a:pPr indent="-342900" lvl="0" marL="342900" rtl="0" algn="l">
              <a:lnSpc>
                <a:spcPct val="80000"/>
              </a:lnSpc>
              <a:spcBef>
                <a:spcPts val="544"/>
              </a:spcBef>
              <a:spcAft>
                <a:spcPts val="0"/>
              </a:spcAft>
              <a:buClr>
                <a:schemeClr val="dk1"/>
              </a:buClr>
              <a:buSzPts val="2720"/>
              <a:buChar char="•"/>
            </a:pPr>
            <a:r>
              <a:rPr lang="en-US" sz="2720"/>
              <a:t>Using a different pipet, place three squirts of water in the same beaker.</a:t>
            </a:r>
            <a:endParaRPr/>
          </a:p>
          <a:p>
            <a:pPr indent="-342900" lvl="0" marL="342900" rtl="0" algn="l">
              <a:lnSpc>
                <a:spcPct val="80000"/>
              </a:lnSpc>
              <a:spcBef>
                <a:spcPts val="544"/>
              </a:spcBef>
              <a:spcAft>
                <a:spcPts val="0"/>
              </a:spcAft>
              <a:buClr>
                <a:schemeClr val="dk1"/>
              </a:buClr>
              <a:buSzPts val="2720"/>
              <a:buChar char="•"/>
            </a:pPr>
            <a:r>
              <a:rPr lang="en-US" sz="2720"/>
              <a:t>Place your beaker over a piece of paper with a letter clearly drawn. Get your timer ready.</a:t>
            </a:r>
            <a:endParaRPr/>
          </a:p>
          <a:p>
            <a:pPr indent="-342900" lvl="0" marL="342900" rtl="0" algn="l">
              <a:lnSpc>
                <a:spcPct val="80000"/>
              </a:lnSpc>
              <a:spcBef>
                <a:spcPts val="544"/>
              </a:spcBef>
              <a:spcAft>
                <a:spcPts val="0"/>
              </a:spcAft>
              <a:buClr>
                <a:schemeClr val="dk1"/>
              </a:buClr>
              <a:buSzPts val="2720"/>
              <a:buChar char="•"/>
            </a:pPr>
            <a:r>
              <a:rPr lang="en-US" sz="2720"/>
              <a:t>Add a squirt of HCl and immediately begin timing. When the letter disappears, stop the time and write your time in the data table. Continue the process with different amounts of the thiosulfate solution, as directed by the table.</a:t>
            </a:r>
            <a:endParaRPr/>
          </a:p>
          <a:p>
            <a:pPr indent="0" lvl="0" marL="0" rtl="0" algn="l">
              <a:lnSpc>
                <a:spcPct val="80000"/>
              </a:lnSpc>
              <a:spcBef>
                <a:spcPts val="544"/>
              </a:spcBef>
              <a:spcAft>
                <a:spcPts val="0"/>
              </a:spcAft>
              <a:buClr>
                <a:schemeClr val="dk1"/>
              </a:buClr>
              <a:buSzPts val="2720"/>
              <a:buNone/>
            </a:pPr>
            <a:r>
              <a:t/>
            </a:r>
            <a:endParaRPr sz="2720"/>
          </a:p>
          <a:p>
            <a:pPr indent="-170180" lvl="0" marL="342900" rtl="0" algn="l">
              <a:lnSpc>
                <a:spcPct val="80000"/>
              </a:lnSpc>
              <a:spcBef>
                <a:spcPts val="544"/>
              </a:spcBef>
              <a:spcAft>
                <a:spcPts val="0"/>
              </a:spcAft>
              <a:buClr>
                <a:schemeClr val="dk1"/>
              </a:buClr>
              <a:buSzPts val="2720"/>
              <a:buNone/>
            </a:pPr>
            <a:r>
              <a:t/>
            </a:r>
            <a:endParaRPr sz="272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6" name="Shape 286"/>
        <p:cNvGrpSpPr/>
        <p:nvPr/>
      </p:nvGrpSpPr>
      <p:grpSpPr>
        <a:xfrm>
          <a:off x="0" y="0"/>
          <a:ext cx="0" cy="0"/>
          <a:chOff x="0" y="0"/>
          <a:chExt cx="0" cy="0"/>
        </a:xfrm>
      </p:grpSpPr>
      <p:sp>
        <p:nvSpPr>
          <p:cNvPr id="287" name="Google Shape;287;p4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t/>
            </a:r>
            <a:endParaRPr/>
          </a:p>
        </p:txBody>
      </p:sp>
      <p:graphicFrame>
        <p:nvGraphicFramePr>
          <p:cNvPr id="288" name="Google Shape;288;p44"/>
          <p:cNvGraphicFramePr/>
          <p:nvPr/>
        </p:nvGraphicFramePr>
        <p:xfrm>
          <a:off x="1143001" y="2057401"/>
          <a:ext cx="3000000" cy="3000000"/>
        </p:xfrm>
        <a:graphic>
          <a:graphicData uri="http://schemas.openxmlformats.org/drawingml/2006/table">
            <a:tbl>
              <a:tblPr>
                <a:noFill/>
                <a:tableStyleId>{AC99B9F4-F1D8-4EC9-AA6A-0A672AE65FD9}</a:tableStyleId>
              </a:tblPr>
              <a:tblGrid>
                <a:gridCol w="1295400"/>
                <a:gridCol w="782625"/>
                <a:gridCol w="953550"/>
                <a:gridCol w="2150000"/>
              </a:tblGrid>
              <a:tr h="577800">
                <a:tc>
                  <a:txBody>
                    <a:bodyPr/>
                    <a:lstStyle/>
                    <a:p>
                      <a:pPr indent="0" lvl="0" marL="0" marR="0" rtl="0" algn="l">
                        <a:spcBef>
                          <a:spcPts val="0"/>
                        </a:spcBef>
                        <a:spcAft>
                          <a:spcPts val="0"/>
                        </a:spcAft>
                        <a:buNone/>
                      </a:pPr>
                      <a:r>
                        <a:rPr lang="en-US" sz="1200" u="none" cap="none" strike="noStrike"/>
                        <a:t>Squirts Thiosulfate</a:t>
                      </a:r>
                      <a:endParaRPr sz="1200" u="none" cap="none" strike="noStrike">
                        <a:latin typeface="Times New Roman"/>
                        <a:ea typeface="Times New Roman"/>
                        <a:cs typeface="Times New Roman"/>
                        <a:sym typeface="Times New Roman"/>
                      </a:endParaRPr>
                    </a:p>
                  </a:txBody>
                  <a:tcPr marT="34925" marB="34925" marR="34925" marL="34925"/>
                </a:tc>
                <a:tc>
                  <a:txBody>
                    <a:bodyPr/>
                    <a:lstStyle/>
                    <a:p>
                      <a:pPr indent="0" lvl="0" marL="0" marR="0" rtl="0" algn="l">
                        <a:spcBef>
                          <a:spcPts val="0"/>
                        </a:spcBef>
                        <a:spcAft>
                          <a:spcPts val="0"/>
                        </a:spcAft>
                        <a:buNone/>
                      </a:pPr>
                      <a:r>
                        <a:rPr lang="en-US" sz="1200" u="none" cap="none" strike="noStrike"/>
                        <a:t>Squirts HCl</a:t>
                      </a:r>
                      <a:endParaRPr sz="1200" u="none" cap="none" strike="noStrike">
                        <a:latin typeface="Times New Roman"/>
                        <a:ea typeface="Times New Roman"/>
                        <a:cs typeface="Times New Roman"/>
                        <a:sym typeface="Times New Roman"/>
                      </a:endParaRPr>
                    </a:p>
                  </a:txBody>
                  <a:tcPr marT="34925" marB="34925" marR="34925" marL="34925"/>
                </a:tc>
                <a:tc>
                  <a:txBody>
                    <a:bodyPr/>
                    <a:lstStyle/>
                    <a:p>
                      <a:pPr indent="0" lvl="0" marL="0" marR="0" rtl="0" algn="l">
                        <a:spcBef>
                          <a:spcPts val="0"/>
                        </a:spcBef>
                        <a:spcAft>
                          <a:spcPts val="0"/>
                        </a:spcAft>
                        <a:buNone/>
                      </a:pPr>
                      <a:r>
                        <a:rPr lang="en-US" sz="1200" u="none" cap="none" strike="noStrike"/>
                        <a:t>Squirts Water</a:t>
                      </a:r>
                      <a:endParaRPr sz="1200" u="none" cap="none" strike="noStrike">
                        <a:latin typeface="Times New Roman"/>
                        <a:ea typeface="Times New Roman"/>
                        <a:cs typeface="Times New Roman"/>
                        <a:sym typeface="Times New Roman"/>
                      </a:endParaRPr>
                    </a:p>
                  </a:txBody>
                  <a:tcPr marT="34925" marB="34925" marR="34925" marL="34925"/>
                </a:tc>
                <a:tc>
                  <a:txBody>
                    <a:bodyPr/>
                    <a:lstStyle/>
                    <a:p>
                      <a:pPr indent="0" lvl="0" marL="0" marR="0" rtl="0" algn="l">
                        <a:spcBef>
                          <a:spcPts val="0"/>
                        </a:spcBef>
                        <a:spcAft>
                          <a:spcPts val="0"/>
                        </a:spcAft>
                        <a:buNone/>
                      </a:pPr>
                      <a:r>
                        <a:rPr lang="en-US" sz="1200" u="none" cap="none" strike="noStrike"/>
                        <a:t>Time (s)</a:t>
                      </a:r>
                      <a:endParaRPr sz="1200" u="none" cap="none" strike="noStrike">
                        <a:latin typeface="Times New Roman"/>
                        <a:ea typeface="Times New Roman"/>
                        <a:cs typeface="Times New Roman"/>
                        <a:sym typeface="Times New Roman"/>
                      </a:endParaRPr>
                    </a:p>
                  </a:txBody>
                  <a:tcPr marT="34925" marB="34925" marR="34925" marL="34925"/>
                </a:tc>
              </a:tr>
              <a:tr h="565200">
                <a:tc>
                  <a:txBody>
                    <a:bodyPr/>
                    <a:lstStyle/>
                    <a:p>
                      <a:pPr indent="0" lvl="0" marL="0" marR="0" rtl="0" algn="l">
                        <a:spcBef>
                          <a:spcPts val="0"/>
                        </a:spcBef>
                        <a:spcAft>
                          <a:spcPts val="0"/>
                        </a:spcAft>
                        <a:buNone/>
                      </a:pPr>
                      <a:r>
                        <a:rPr lang="en-US" sz="1200" u="none" cap="none" strike="noStrike"/>
                        <a:t>1</a:t>
                      </a:r>
                      <a:endParaRPr sz="1200" u="none" cap="none" strike="noStrike">
                        <a:latin typeface="Times New Roman"/>
                        <a:ea typeface="Times New Roman"/>
                        <a:cs typeface="Times New Roman"/>
                        <a:sym typeface="Times New Roman"/>
                      </a:endParaRPr>
                    </a:p>
                  </a:txBody>
                  <a:tcPr marT="34925" marB="34925" marR="34925" marL="34925"/>
                </a:tc>
                <a:tc>
                  <a:txBody>
                    <a:bodyPr/>
                    <a:lstStyle/>
                    <a:p>
                      <a:pPr indent="0" lvl="0" marL="0" marR="0" rtl="0" algn="l">
                        <a:spcBef>
                          <a:spcPts val="0"/>
                        </a:spcBef>
                        <a:spcAft>
                          <a:spcPts val="0"/>
                        </a:spcAft>
                        <a:buNone/>
                      </a:pPr>
                      <a:r>
                        <a:rPr lang="en-US" sz="1200" u="none" cap="none" strike="noStrike"/>
                        <a:t>1</a:t>
                      </a:r>
                      <a:endParaRPr sz="1200" u="none" cap="none" strike="noStrike">
                        <a:latin typeface="Times New Roman"/>
                        <a:ea typeface="Times New Roman"/>
                        <a:cs typeface="Times New Roman"/>
                        <a:sym typeface="Times New Roman"/>
                      </a:endParaRPr>
                    </a:p>
                  </a:txBody>
                  <a:tcPr marT="34925" marB="34925" marR="34925" marL="34925"/>
                </a:tc>
                <a:tc>
                  <a:txBody>
                    <a:bodyPr/>
                    <a:lstStyle/>
                    <a:p>
                      <a:pPr indent="0" lvl="0" marL="0" marR="0" rtl="0" algn="l">
                        <a:spcBef>
                          <a:spcPts val="0"/>
                        </a:spcBef>
                        <a:spcAft>
                          <a:spcPts val="0"/>
                        </a:spcAft>
                        <a:buNone/>
                      </a:pPr>
                      <a:r>
                        <a:rPr lang="en-US" sz="1200" u="none" cap="none" strike="noStrike"/>
                        <a:t>3</a:t>
                      </a:r>
                      <a:endParaRPr sz="1200" u="none" cap="none" strike="noStrike">
                        <a:latin typeface="Times New Roman"/>
                        <a:ea typeface="Times New Roman"/>
                        <a:cs typeface="Times New Roman"/>
                        <a:sym typeface="Times New Roman"/>
                      </a:endParaRPr>
                    </a:p>
                  </a:txBody>
                  <a:tcPr marT="34925" marB="34925" marR="34925" marL="34925"/>
                </a:tc>
                <a:tc>
                  <a:txBody>
                    <a:bodyPr/>
                    <a:lstStyle/>
                    <a:p>
                      <a:pPr indent="0" lvl="0" marL="0" marR="0" rtl="0" algn="l">
                        <a:spcBef>
                          <a:spcPts val="0"/>
                        </a:spcBef>
                        <a:spcAft>
                          <a:spcPts val="0"/>
                        </a:spcAft>
                        <a:buNone/>
                      </a:pPr>
                      <a:r>
                        <a:rPr lang="en-US" sz="1200" u="none" cap="none" strike="noStrike"/>
                        <a:t> </a:t>
                      </a:r>
                      <a:endParaRPr sz="1200" u="none" cap="none" strike="noStrike">
                        <a:latin typeface="Times New Roman"/>
                        <a:ea typeface="Times New Roman"/>
                        <a:cs typeface="Times New Roman"/>
                        <a:sym typeface="Times New Roman"/>
                      </a:endParaRPr>
                    </a:p>
                  </a:txBody>
                  <a:tcPr marT="34925" marB="34925" marR="34925" marL="34925"/>
                </a:tc>
              </a:tr>
              <a:tr h="577800">
                <a:tc>
                  <a:txBody>
                    <a:bodyPr/>
                    <a:lstStyle/>
                    <a:p>
                      <a:pPr indent="0" lvl="0" marL="0" marR="0" rtl="0" algn="l">
                        <a:spcBef>
                          <a:spcPts val="0"/>
                        </a:spcBef>
                        <a:spcAft>
                          <a:spcPts val="0"/>
                        </a:spcAft>
                        <a:buNone/>
                      </a:pPr>
                      <a:r>
                        <a:rPr lang="en-US" sz="1200" u="none" cap="none" strike="noStrike"/>
                        <a:t>2</a:t>
                      </a:r>
                      <a:endParaRPr sz="1200" u="none" cap="none" strike="noStrike">
                        <a:latin typeface="Times New Roman"/>
                        <a:ea typeface="Times New Roman"/>
                        <a:cs typeface="Times New Roman"/>
                        <a:sym typeface="Times New Roman"/>
                      </a:endParaRPr>
                    </a:p>
                  </a:txBody>
                  <a:tcPr marT="34925" marB="34925" marR="34925" marL="34925"/>
                </a:tc>
                <a:tc>
                  <a:txBody>
                    <a:bodyPr/>
                    <a:lstStyle/>
                    <a:p>
                      <a:pPr indent="0" lvl="0" marL="0" marR="0" rtl="0" algn="l">
                        <a:spcBef>
                          <a:spcPts val="0"/>
                        </a:spcBef>
                        <a:spcAft>
                          <a:spcPts val="0"/>
                        </a:spcAft>
                        <a:buNone/>
                      </a:pPr>
                      <a:r>
                        <a:rPr lang="en-US" sz="1200" u="none" cap="none" strike="noStrike"/>
                        <a:t>1</a:t>
                      </a:r>
                      <a:endParaRPr sz="1200" u="none" cap="none" strike="noStrike">
                        <a:latin typeface="Times New Roman"/>
                        <a:ea typeface="Times New Roman"/>
                        <a:cs typeface="Times New Roman"/>
                        <a:sym typeface="Times New Roman"/>
                      </a:endParaRPr>
                    </a:p>
                  </a:txBody>
                  <a:tcPr marT="34925" marB="34925" marR="34925" marL="34925"/>
                </a:tc>
                <a:tc>
                  <a:txBody>
                    <a:bodyPr/>
                    <a:lstStyle/>
                    <a:p>
                      <a:pPr indent="0" lvl="0" marL="0" marR="0" rtl="0" algn="l">
                        <a:spcBef>
                          <a:spcPts val="0"/>
                        </a:spcBef>
                        <a:spcAft>
                          <a:spcPts val="0"/>
                        </a:spcAft>
                        <a:buNone/>
                      </a:pPr>
                      <a:r>
                        <a:rPr lang="en-US" sz="1200" u="none" cap="none" strike="noStrike"/>
                        <a:t>2</a:t>
                      </a:r>
                      <a:endParaRPr sz="1200" u="none" cap="none" strike="noStrike">
                        <a:latin typeface="Times New Roman"/>
                        <a:ea typeface="Times New Roman"/>
                        <a:cs typeface="Times New Roman"/>
                        <a:sym typeface="Times New Roman"/>
                      </a:endParaRPr>
                    </a:p>
                  </a:txBody>
                  <a:tcPr marT="34925" marB="34925" marR="34925" marL="34925"/>
                </a:tc>
                <a:tc>
                  <a:txBody>
                    <a:bodyPr/>
                    <a:lstStyle/>
                    <a:p>
                      <a:pPr indent="0" lvl="0" marL="0" marR="0" rtl="0" algn="l">
                        <a:spcBef>
                          <a:spcPts val="0"/>
                        </a:spcBef>
                        <a:spcAft>
                          <a:spcPts val="0"/>
                        </a:spcAft>
                        <a:buNone/>
                      </a:pPr>
                      <a:r>
                        <a:rPr lang="en-US" sz="1200" u="none" cap="none" strike="noStrike"/>
                        <a:t> </a:t>
                      </a:r>
                      <a:endParaRPr sz="1200" u="none" cap="none" strike="noStrike">
                        <a:latin typeface="Times New Roman"/>
                        <a:ea typeface="Times New Roman"/>
                        <a:cs typeface="Times New Roman"/>
                        <a:sym typeface="Times New Roman"/>
                      </a:endParaRPr>
                    </a:p>
                  </a:txBody>
                  <a:tcPr marT="34925" marB="34925" marR="34925" marL="34925"/>
                </a:tc>
              </a:tr>
              <a:tr h="577800">
                <a:tc>
                  <a:txBody>
                    <a:bodyPr/>
                    <a:lstStyle/>
                    <a:p>
                      <a:pPr indent="0" lvl="0" marL="0" marR="0" rtl="0" algn="l">
                        <a:spcBef>
                          <a:spcPts val="0"/>
                        </a:spcBef>
                        <a:spcAft>
                          <a:spcPts val="0"/>
                        </a:spcAft>
                        <a:buNone/>
                      </a:pPr>
                      <a:r>
                        <a:rPr lang="en-US" sz="1200" u="none" cap="none" strike="noStrike"/>
                        <a:t>4</a:t>
                      </a:r>
                      <a:endParaRPr sz="1200" u="none" cap="none" strike="noStrike">
                        <a:latin typeface="Times New Roman"/>
                        <a:ea typeface="Times New Roman"/>
                        <a:cs typeface="Times New Roman"/>
                        <a:sym typeface="Times New Roman"/>
                      </a:endParaRPr>
                    </a:p>
                  </a:txBody>
                  <a:tcPr marT="34925" marB="34925" marR="34925" marL="34925"/>
                </a:tc>
                <a:tc>
                  <a:txBody>
                    <a:bodyPr/>
                    <a:lstStyle/>
                    <a:p>
                      <a:pPr indent="0" lvl="0" marL="0" marR="0" rtl="0" algn="l">
                        <a:spcBef>
                          <a:spcPts val="0"/>
                        </a:spcBef>
                        <a:spcAft>
                          <a:spcPts val="0"/>
                        </a:spcAft>
                        <a:buNone/>
                      </a:pPr>
                      <a:r>
                        <a:rPr lang="en-US" sz="1200" u="none" cap="none" strike="noStrike"/>
                        <a:t>1</a:t>
                      </a:r>
                      <a:endParaRPr sz="1200" u="none" cap="none" strike="noStrike">
                        <a:latin typeface="Times New Roman"/>
                        <a:ea typeface="Times New Roman"/>
                        <a:cs typeface="Times New Roman"/>
                        <a:sym typeface="Times New Roman"/>
                      </a:endParaRPr>
                    </a:p>
                  </a:txBody>
                  <a:tcPr marT="34925" marB="34925" marR="34925" marL="34925"/>
                </a:tc>
                <a:tc>
                  <a:txBody>
                    <a:bodyPr/>
                    <a:lstStyle/>
                    <a:p>
                      <a:pPr indent="0" lvl="0" marL="0" marR="0" rtl="0" algn="l">
                        <a:spcBef>
                          <a:spcPts val="0"/>
                        </a:spcBef>
                        <a:spcAft>
                          <a:spcPts val="0"/>
                        </a:spcAft>
                        <a:buNone/>
                      </a:pPr>
                      <a:r>
                        <a:rPr lang="en-US" sz="1200" u="none" cap="none" strike="noStrike"/>
                        <a:t>0</a:t>
                      </a:r>
                      <a:endParaRPr sz="1200" u="none" cap="none" strike="noStrike">
                        <a:latin typeface="Times New Roman"/>
                        <a:ea typeface="Times New Roman"/>
                        <a:cs typeface="Times New Roman"/>
                        <a:sym typeface="Times New Roman"/>
                      </a:endParaRPr>
                    </a:p>
                  </a:txBody>
                  <a:tcPr marT="34925" marB="34925" marR="34925" marL="34925"/>
                </a:tc>
                <a:tc>
                  <a:txBody>
                    <a:bodyPr/>
                    <a:lstStyle/>
                    <a:p>
                      <a:pPr indent="0" lvl="0" marL="0" marR="0" rtl="0" algn="l">
                        <a:spcBef>
                          <a:spcPts val="0"/>
                        </a:spcBef>
                        <a:spcAft>
                          <a:spcPts val="0"/>
                        </a:spcAft>
                        <a:buNone/>
                      </a:pPr>
                      <a:r>
                        <a:rPr lang="en-US" sz="1200" u="none" cap="none" strike="noStrike"/>
                        <a:t> </a:t>
                      </a:r>
                      <a:endParaRPr sz="1200" u="none" cap="none" strike="noStrike">
                        <a:latin typeface="Times New Roman"/>
                        <a:ea typeface="Times New Roman"/>
                        <a:cs typeface="Times New Roman"/>
                        <a:sym typeface="Times New Roman"/>
                      </a:endParaRPr>
                    </a:p>
                  </a:txBody>
                  <a:tcPr marT="34925" marB="34925" marR="34925" marL="34925"/>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2" name="Shape 102"/>
        <p:cNvGrpSpPr/>
        <p:nvPr/>
      </p:nvGrpSpPr>
      <p:grpSpPr>
        <a:xfrm>
          <a:off x="0" y="0"/>
          <a:ext cx="0" cy="0"/>
          <a:chOff x="0" y="0"/>
          <a:chExt cx="0" cy="0"/>
        </a:xfrm>
      </p:grpSpPr>
      <p:sp>
        <p:nvSpPr>
          <p:cNvPr id="103" name="Google Shape;103;p16"/>
          <p:cNvSpPr txBox="1"/>
          <p:nvPr>
            <p:ph idx="1" type="body"/>
          </p:nvPr>
        </p:nvSpPr>
        <p:spPr>
          <a:xfrm>
            <a:off x="457200" y="304800"/>
            <a:ext cx="8229600" cy="58213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960"/>
              <a:buChar char="•"/>
            </a:pPr>
            <a:r>
              <a:rPr b="1" lang="en-US" sz="2960"/>
              <a:t>Chemical kinetics </a:t>
            </a:r>
            <a:r>
              <a:rPr lang="en-US" sz="2960"/>
              <a:t>is the field of chemistry that is concerned with the speed of chemical reactions (reaction rates) and the way these reactions occur.</a:t>
            </a:r>
            <a:endParaRPr/>
          </a:p>
          <a:p>
            <a:pPr indent="-342900" lvl="0" marL="342900" rtl="0" algn="l">
              <a:spcBef>
                <a:spcPts val="592"/>
              </a:spcBef>
              <a:spcAft>
                <a:spcPts val="0"/>
              </a:spcAft>
              <a:buClr>
                <a:schemeClr val="dk1"/>
              </a:buClr>
              <a:buSzPts val="2960"/>
              <a:buChar char="•"/>
            </a:pPr>
            <a:r>
              <a:rPr lang="en-US" sz="2960"/>
              <a:t>Rates of reactions can be understood by considering the conditions of chemical reactions:</a:t>
            </a:r>
            <a:endParaRPr/>
          </a:p>
          <a:p>
            <a:pPr indent="0" lvl="0" marL="0" rtl="0" algn="l">
              <a:spcBef>
                <a:spcPts val="592"/>
              </a:spcBef>
              <a:spcAft>
                <a:spcPts val="0"/>
              </a:spcAft>
              <a:buClr>
                <a:schemeClr val="dk1"/>
              </a:buClr>
              <a:buSzPts val="2960"/>
              <a:buNone/>
            </a:pPr>
            <a:r>
              <a:rPr lang="en-US" sz="2960"/>
              <a:t>	- temperature</a:t>
            </a:r>
            <a:endParaRPr/>
          </a:p>
          <a:p>
            <a:pPr indent="0" lvl="0" marL="0" rtl="0" algn="l">
              <a:spcBef>
                <a:spcPts val="592"/>
              </a:spcBef>
              <a:spcAft>
                <a:spcPts val="0"/>
              </a:spcAft>
              <a:buClr>
                <a:schemeClr val="dk1"/>
              </a:buClr>
              <a:buSzPts val="2960"/>
              <a:buNone/>
            </a:pPr>
            <a:r>
              <a:rPr lang="en-US" sz="2960"/>
              <a:t>	- concentration of reactants</a:t>
            </a:r>
            <a:endParaRPr/>
          </a:p>
          <a:p>
            <a:pPr indent="0" lvl="0" marL="0" rtl="0" algn="l">
              <a:spcBef>
                <a:spcPts val="592"/>
              </a:spcBef>
              <a:spcAft>
                <a:spcPts val="0"/>
              </a:spcAft>
              <a:buClr>
                <a:schemeClr val="dk1"/>
              </a:buClr>
              <a:buSzPts val="2960"/>
              <a:buNone/>
            </a:pPr>
            <a:r>
              <a:rPr lang="en-US" sz="2960"/>
              <a:t>	- surface area</a:t>
            </a:r>
            <a:endParaRPr/>
          </a:p>
          <a:p>
            <a:pPr indent="0" lvl="0" marL="0" rtl="0" algn="l">
              <a:spcBef>
                <a:spcPts val="592"/>
              </a:spcBef>
              <a:spcAft>
                <a:spcPts val="0"/>
              </a:spcAft>
              <a:buClr>
                <a:schemeClr val="dk1"/>
              </a:buClr>
              <a:buSzPts val="2960"/>
              <a:buNone/>
            </a:pPr>
            <a:r>
              <a:rPr lang="en-US" sz="2960"/>
              <a:t>	- presence or absence of a catalyst</a:t>
            </a:r>
            <a:endParaRPr sz="2960"/>
          </a:p>
          <a:p>
            <a:pPr indent="0" lvl="0" marL="0" rtl="0" algn="l">
              <a:spcBef>
                <a:spcPts val="592"/>
              </a:spcBef>
              <a:spcAft>
                <a:spcPts val="0"/>
              </a:spcAft>
              <a:buClr>
                <a:schemeClr val="dk1"/>
              </a:buClr>
              <a:buSzPts val="2960"/>
              <a:buNone/>
            </a:pPr>
            <a:r>
              <a:rPr lang="en-US" sz="2960"/>
              <a:t>	- the nature of the reactants</a:t>
            </a:r>
            <a:endParaRPr/>
          </a:p>
          <a:p>
            <a:pPr indent="-154940" lvl="0" marL="342900" rtl="0" algn="l">
              <a:spcBef>
                <a:spcPts val="592"/>
              </a:spcBef>
              <a:spcAft>
                <a:spcPts val="0"/>
              </a:spcAft>
              <a:buClr>
                <a:schemeClr val="dk1"/>
              </a:buClr>
              <a:buSzPts val="2960"/>
              <a:buNone/>
            </a:pPr>
            <a:r>
              <a:t/>
            </a:r>
            <a:endParaRPr sz="296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xEl>
                                              <p:pRg end="0" st="0"/>
                                            </p:txEl>
                                          </p:spTgt>
                                        </p:tgtEl>
                                        <p:attrNameLst>
                                          <p:attrName>style.visibility</p:attrName>
                                        </p:attrNameLst>
                                      </p:cBhvr>
                                      <p:to>
                                        <p:strVal val="visible"/>
                                      </p:to>
                                    </p:set>
                                    <p:animEffect filter="fade" transition="in">
                                      <p:cBhvr>
                                        <p:cTn dur="500"/>
                                        <p:tgtEl>
                                          <p:spTgt spid="10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xEl>
                                              <p:pRg end="1" st="1"/>
                                            </p:txEl>
                                          </p:spTgt>
                                        </p:tgtEl>
                                        <p:attrNameLst>
                                          <p:attrName>style.visibility</p:attrName>
                                        </p:attrNameLst>
                                      </p:cBhvr>
                                      <p:to>
                                        <p:strVal val="visible"/>
                                      </p:to>
                                    </p:set>
                                    <p:animEffect filter="fade" transition="in">
                                      <p:cBhvr>
                                        <p:cTn dur="500"/>
                                        <p:tgtEl>
                                          <p:spTgt spid="10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xEl>
                                              <p:pRg end="2" st="2"/>
                                            </p:txEl>
                                          </p:spTgt>
                                        </p:tgtEl>
                                        <p:attrNameLst>
                                          <p:attrName>style.visibility</p:attrName>
                                        </p:attrNameLst>
                                      </p:cBhvr>
                                      <p:to>
                                        <p:strVal val="visible"/>
                                      </p:to>
                                    </p:set>
                                    <p:animEffect filter="fade" transition="in">
                                      <p:cBhvr>
                                        <p:cTn dur="500"/>
                                        <p:tgtEl>
                                          <p:spTgt spid="10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xEl>
                                              <p:pRg end="3" st="3"/>
                                            </p:txEl>
                                          </p:spTgt>
                                        </p:tgtEl>
                                        <p:attrNameLst>
                                          <p:attrName>style.visibility</p:attrName>
                                        </p:attrNameLst>
                                      </p:cBhvr>
                                      <p:to>
                                        <p:strVal val="visible"/>
                                      </p:to>
                                    </p:set>
                                    <p:animEffect filter="fade" transition="in">
                                      <p:cBhvr>
                                        <p:cTn dur="500"/>
                                        <p:tgtEl>
                                          <p:spTgt spid="103">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xEl>
                                              <p:pRg end="4" st="4"/>
                                            </p:txEl>
                                          </p:spTgt>
                                        </p:tgtEl>
                                        <p:attrNameLst>
                                          <p:attrName>style.visibility</p:attrName>
                                        </p:attrNameLst>
                                      </p:cBhvr>
                                      <p:to>
                                        <p:strVal val="visible"/>
                                      </p:to>
                                    </p:set>
                                    <p:animEffect filter="fade" transition="in">
                                      <p:cBhvr>
                                        <p:cTn dur="500"/>
                                        <p:tgtEl>
                                          <p:spTgt spid="103">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xEl>
                                              <p:pRg end="5" st="5"/>
                                            </p:txEl>
                                          </p:spTgt>
                                        </p:tgtEl>
                                        <p:attrNameLst>
                                          <p:attrName>style.visibility</p:attrName>
                                        </p:attrNameLst>
                                      </p:cBhvr>
                                      <p:to>
                                        <p:strVal val="visible"/>
                                      </p:to>
                                    </p:set>
                                    <p:animEffect filter="fade" transition="in">
                                      <p:cBhvr>
                                        <p:cTn dur="500"/>
                                        <p:tgtEl>
                                          <p:spTgt spid="103">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xEl>
                                              <p:pRg end="6" st="6"/>
                                            </p:txEl>
                                          </p:spTgt>
                                        </p:tgtEl>
                                        <p:attrNameLst>
                                          <p:attrName>style.visibility</p:attrName>
                                        </p:attrNameLst>
                                      </p:cBhvr>
                                      <p:to>
                                        <p:strVal val="visible"/>
                                      </p:to>
                                    </p:set>
                                    <p:animEffect filter="fade" transition="in">
                                      <p:cBhvr>
                                        <p:cTn dur="500"/>
                                        <p:tgtEl>
                                          <p:spTgt spid="103">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xEl>
                                              <p:pRg end="7" st="7"/>
                                            </p:txEl>
                                          </p:spTgt>
                                        </p:tgtEl>
                                        <p:attrNameLst>
                                          <p:attrName>style.visibility</p:attrName>
                                        </p:attrNameLst>
                                      </p:cBhvr>
                                      <p:to>
                                        <p:strVal val="visible"/>
                                      </p:to>
                                    </p:set>
                                    <p:animEffect filter="fade" transition="in">
                                      <p:cBhvr>
                                        <p:cTn dur="500"/>
                                        <p:tgtEl>
                                          <p:spTgt spid="103">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7" name="Shape 107"/>
        <p:cNvGrpSpPr/>
        <p:nvPr/>
      </p:nvGrpSpPr>
      <p:grpSpPr>
        <a:xfrm>
          <a:off x="0" y="0"/>
          <a:ext cx="0" cy="0"/>
          <a:chOff x="0" y="0"/>
          <a:chExt cx="0" cy="0"/>
        </a:xfrm>
      </p:grpSpPr>
      <p:sp>
        <p:nvSpPr>
          <p:cNvPr id="108" name="Google Shape;108;p17"/>
          <p:cNvSpPr txBox="1"/>
          <p:nvPr>
            <p:ph idx="1" type="body"/>
          </p:nvPr>
        </p:nvSpPr>
        <p:spPr>
          <a:xfrm>
            <a:off x="457200" y="304800"/>
            <a:ext cx="8229600" cy="58213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lang="en-US"/>
              <a:t>A 1-cubic-centimeter cube of sodium reacts more rapidly in water at 25°C than does a 1-cubic-centimeter cube of calcium at 25°C. The difference in rate of reaction is most closely associated with the different</a:t>
            </a:r>
            <a:endParaRPr/>
          </a:p>
          <a:p>
            <a:pPr indent="-342900" lvl="0" marL="342900" rtl="0" algn="l">
              <a:spcBef>
                <a:spcPts val="640"/>
              </a:spcBef>
              <a:spcAft>
                <a:spcPts val="0"/>
              </a:spcAft>
              <a:buClr>
                <a:schemeClr val="dk1"/>
              </a:buClr>
              <a:buSzPts val="3200"/>
              <a:buChar char="•"/>
            </a:pPr>
            <a:r>
              <a:rPr lang="en-US"/>
              <a:t>surface area of the metal cubes</a:t>
            </a:r>
            <a:endParaRPr/>
          </a:p>
          <a:p>
            <a:pPr indent="-342900" lvl="0" marL="342900" rtl="0" algn="l">
              <a:spcBef>
                <a:spcPts val="640"/>
              </a:spcBef>
              <a:spcAft>
                <a:spcPts val="0"/>
              </a:spcAft>
              <a:buClr>
                <a:schemeClr val="dk1"/>
              </a:buClr>
              <a:buSzPts val="3200"/>
              <a:buChar char="•"/>
            </a:pPr>
            <a:r>
              <a:rPr lang="en-US"/>
              <a:t>nature of the metals</a:t>
            </a:r>
            <a:endParaRPr/>
          </a:p>
          <a:p>
            <a:pPr indent="-342900" lvl="0" marL="342900" rtl="0" algn="l">
              <a:spcBef>
                <a:spcPts val="640"/>
              </a:spcBef>
              <a:spcAft>
                <a:spcPts val="0"/>
              </a:spcAft>
              <a:buClr>
                <a:schemeClr val="dk1"/>
              </a:buClr>
              <a:buSzPts val="3200"/>
              <a:buChar char="•"/>
            </a:pPr>
            <a:r>
              <a:rPr lang="en-US"/>
              <a:t>density of the metals</a:t>
            </a:r>
            <a:endParaRPr/>
          </a:p>
          <a:p>
            <a:pPr indent="-342900" lvl="0" marL="342900" rtl="0" algn="l">
              <a:spcBef>
                <a:spcPts val="640"/>
              </a:spcBef>
              <a:spcAft>
                <a:spcPts val="0"/>
              </a:spcAft>
              <a:buClr>
                <a:schemeClr val="dk1"/>
              </a:buClr>
              <a:buSzPts val="3200"/>
              <a:buChar char="•"/>
            </a:pPr>
            <a:r>
              <a:rPr lang="en-US"/>
              <a:t>concentration of the metals</a:t>
            </a:r>
            <a:endParaRPr/>
          </a:p>
          <a:p>
            <a:pPr indent="-139700" lvl="0" marL="342900" rtl="0" algn="l">
              <a:spcBef>
                <a:spcPts val="640"/>
              </a:spcBef>
              <a:spcAft>
                <a:spcPts val="0"/>
              </a:spcAft>
              <a:buClr>
                <a:schemeClr val="dk1"/>
              </a:buClr>
              <a:buSzPts val="320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Google Shape;113;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959"/>
              <a:buFont typeface="Calibri"/>
              <a:buNone/>
            </a:pPr>
            <a:r>
              <a:rPr b="1" lang="en-US" sz="3959"/>
              <a:t>Why do chemical reactions occur?</a:t>
            </a:r>
            <a:br>
              <a:rPr lang="en-US" sz="3959"/>
            </a:br>
            <a:endParaRPr sz="3959"/>
          </a:p>
        </p:txBody>
      </p:sp>
      <p:sp>
        <p:nvSpPr>
          <p:cNvPr id="114" name="Google Shape;114;p18"/>
          <p:cNvSpPr txBox="1"/>
          <p:nvPr>
            <p:ph idx="1" type="body"/>
          </p:nvPr>
        </p:nvSpPr>
        <p:spPr>
          <a:xfrm>
            <a:off x="457200" y="1143000"/>
            <a:ext cx="8229600" cy="49831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960"/>
              <a:buChar char="•"/>
            </a:pPr>
            <a:r>
              <a:rPr lang="en-US" sz="2960"/>
              <a:t>Chemical reactions occur because of collisions between atoms, ions, or molecules of </a:t>
            </a:r>
            <a:r>
              <a:rPr i="1" lang="en-US" sz="2960" u="sng">
                <a:solidFill>
                  <a:schemeClr val="hlink"/>
                </a:solidFill>
                <a:hlinkClick r:id="rId3"/>
              </a:rPr>
              <a:t>sufficient kinetic energy </a:t>
            </a:r>
            <a:r>
              <a:rPr lang="en-US" sz="2960" u="sng">
                <a:solidFill>
                  <a:schemeClr val="hlink"/>
                </a:solidFill>
                <a:hlinkClick r:id="rId4"/>
              </a:rPr>
              <a:t>at the </a:t>
            </a:r>
            <a:r>
              <a:rPr i="1" lang="en-US" sz="2960" u="sng">
                <a:solidFill>
                  <a:schemeClr val="hlink"/>
                </a:solidFill>
                <a:hlinkClick r:id="rId5"/>
              </a:rPr>
              <a:t>proper orientation</a:t>
            </a:r>
            <a:r>
              <a:rPr lang="en-US" sz="2960"/>
              <a:t>.</a:t>
            </a:r>
            <a:endParaRPr/>
          </a:p>
          <a:p>
            <a:pPr indent="-342900" lvl="0" marL="342900" rtl="0" algn="l">
              <a:spcBef>
                <a:spcPts val="592"/>
              </a:spcBef>
              <a:spcAft>
                <a:spcPts val="0"/>
              </a:spcAft>
              <a:buClr>
                <a:schemeClr val="dk1"/>
              </a:buClr>
              <a:buSzPts val="2960"/>
              <a:buChar char="•"/>
            </a:pPr>
            <a:r>
              <a:rPr lang="en-US" sz="2960"/>
              <a:t>New chemical bonds are established when these </a:t>
            </a:r>
            <a:r>
              <a:rPr i="1" lang="en-US" sz="2960" u="sng">
                <a:solidFill>
                  <a:schemeClr val="hlink"/>
                </a:solidFill>
                <a:hlinkClick r:id="rId6"/>
              </a:rPr>
              <a:t>effective</a:t>
            </a:r>
            <a:r>
              <a:rPr lang="en-US" sz="2960" u="sng">
                <a:solidFill>
                  <a:schemeClr val="hlink"/>
                </a:solidFill>
                <a:hlinkClick r:id="rId7"/>
              </a:rPr>
              <a:t> collisions </a:t>
            </a:r>
            <a:r>
              <a:rPr lang="en-US" sz="2960"/>
              <a:t>occur.</a:t>
            </a:r>
            <a:endParaRPr/>
          </a:p>
          <a:p>
            <a:pPr indent="-342900" lvl="0" marL="342900" rtl="0" algn="l">
              <a:spcBef>
                <a:spcPts val="592"/>
              </a:spcBef>
              <a:spcAft>
                <a:spcPts val="0"/>
              </a:spcAft>
              <a:buClr>
                <a:schemeClr val="dk1"/>
              </a:buClr>
              <a:buSzPts val="2960"/>
              <a:buChar char="•"/>
            </a:pPr>
            <a:r>
              <a:rPr lang="en-US" sz="2960"/>
              <a:t>Any factor that increases the number of effective collisions increases the rate of a chemical reaction.</a:t>
            </a:r>
            <a:endParaRPr/>
          </a:p>
          <a:p>
            <a:pPr indent="-342900" lvl="0" marL="342900" rtl="0" algn="l">
              <a:spcBef>
                <a:spcPts val="592"/>
              </a:spcBef>
              <a:spcAft>
                <a:spcPts val="0"/>
              </a:spcAft>
              <a:buClr>
                <a:schemeClr val="dk1"/>
              </a:buClr>
              <a:buSzPts val="2960"/>
              <a:buChar char="•"/>
            </a:pPr>
            <a:r>
              <a:rPr lang="en-US" sz="2960"/>
              <a:t>This view of chemical change has come to be known as </a:t>
            </a:r>
            <a:r>
              <a:rPr b="1" lang="en-US" sz="2960" u="sng">
                <a:solidFill>
                  <a:schemeClr val="hlink"/>
                </a:solidFill>
                <a:hlinkClick r:id="rId8"/>
              </a:rPr>
              <a:t>collision theory</a:t>
            </a:r>
            <a:r>
              <a:rPr lang="en-US" sz="2960"/>
              <a:t>.</a:t>
            </a:r>
            <a:endParaRPr/>
          </a:p>
          <a:p>
            <a:pPr indent="-154940" lvl="0" marL="342900" rtl="0" algn="l">
              <a:spcBef>
                <a:spcPts val="592"/>
              </a:spcBef>
              <a:spcAft>
                <a:spcPts val="0"/>
              </a:spcAft>
              <a:buClr>
                <a:schemeClr val="dk1"/>
              </a:buClr>
              <a:buSzPts val="2960"/>
              <a:buNone/>
            </a:pPr>
            <a:r>
              <a:t/>
            </a:r>
            <a:endParaRPr sz="2960"/>
          </a:p>
          <a:p>
            <a:pPr indent="-154940" lvl="0" marL="342900" rtl="0" algn="l">
              <a:spcBef>
                <a:spcPts val="592"/>
              </a:spcBef>
              <a:spcAft>
                <a:spcPts val="0"/>
              </a:spcAft>
              <a:buClr>
                <a:schemeClr val="dk1"/>
              </a:buClr>
              <a:buSzPts val="2960"/>
              <a:buNone/>
            </a:pPr>
            <a:r>
              <a:t/>
            </a:r>
            <a:endParaRPr sz="296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4">
                                            <p:txEl>
                                              <p:pRg end="0" st="0"/>
                                            </p:txEl>
                                          </p:spTgt>
                                        </p:tgtEl>
                                        <p:attrNameLst>
                                          <p:attrName>style.visibility</p:attrName>
                                        </p:attrNameLst>
                                      </p:cBhvr>
                                      <p:to>
                                        <p:strVal val="visible"/>
                                      </p:to>
                                    </p:set>
                                    <p:animEffect filter="fade" transition="in">
                                      <p:cBhvr>
                                        <p:cTn dur="500"/>
                                        <p:tgtEl>
                                          <p:spTgt spid="11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4">
                                            <p:txEl>
                                              <p:pRg end="1" st="1"/>
                                            </p:txEl>
                                          </p:spTgt>
                                        </p:tgtEl>
                                        <p:attrNameLst>
                                          <p:attrName>style.visibility</p:attrName>
                                        </p:attrNameLst>
                                      </p:cBhvr>
                                      <p:to>
                                        <p:strVal val="visible"/>
                                      </p:to>
                                    </p:set>
                                    <p:animEffect filter="fade" transition="in">
                                      <p:cBhvr>
                                        <p:cTn dur="500"/>
                                        <p:tgtEl>
                                          <p:spTgt spid="11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4">
                                            <p:txEl>
                                              <p:pRg end="2" st="2"/>
                                            </p:txEl>
                                          </p:spTgt>
                                        </p:tgtEl>
                                        <p:attrNameLst>
                                          <p:attrName>style.visibility</p:attrName>
                                        </p:attrNameLst>
                                      </p:cBhvr>
                                      <p:to>
                                        <p:strVal val="visible"/>
                                      </p:to>
                                    </p:set>
                                    <p:animEffect filter="fade" transition="in">
                                      <p:cBhvr>
                                        <p:cTn dur="500"/>
                                        <p:tgtEl>
                                          <p:spTgt spid="11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4">
                                            <p:txEl>
                                              <p:pRg end="3" st="3"/>
                                            </p:txEl>
                                          </p:spTgt>
                                        </p:tgtEl>
                                        <p:attrNameLst>
                                          <p:attrName>style.visibility</p:attrName>
                                        </p:attrNameLst>
                                      </p:cBhvr>
                                      <p:to>
                                        <p:strVal val="visible"/>
                                      </p:to>
                                    </p:set>
                                    <p:animEffect filter="fade" transition="in">
                                      <p:cBhvr>
                                        <p:cTn dur="500"/>
                                        <p:tgtEl>
                                          <p:spTgt spid="114">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4">
                                            <p:txEl>
                                              <p:pRg end="4" st="4"/>
                                            </p:txEl>
                                          </p:spTgt>
                                        </p:tgtEl>
                                        <p:attrNameLst>
                                          <p:attrName>style.visibility</p:attrName>
                                        </p:attrNameLst>
                                      </p:cBhvr>
                                      <p:to>
                                        <p:strVal val="visible"/>
                                      </p:to>
                                    </p:set>
                                    <p:animEffect filter="fade" transition="in">
                                      <p:cBhvr>
                                        <p:cTn dur="500"/>
                                        <p:tgtEl>
                                          <p:spTgt spid="114">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4">
                                            <p:txEl>
                                              <p:pRg end="5" st="5"/>
                                            </p:txEl>
                                          </p:spTgt>
                                        </p:tgtEl>
                                        <p:attrNameLst>
                                          <p:attrName>style.visibility</p:attrName>
                                        </p:attrNameLst>
                                      </p:cBhvr>
                                      <p:to>
                                        <p:strVal val="visible"/>
                                      </p:to>
                                    </p:set>
                                    <p:animEffect filter="fade" transition="in">
                                      <p:cBhvr>
                                        <p:cTn dur="500"/>
                                        <p:tgtEl>
                                          <p:spTgt spid="114">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Google Shape;119;p19"/>
          <p:cNvSpPr txBox="1"/>
          <p:nvPr>
            <p:ph type="title"/>
          </p:nvPr>
        </p:nvSpPr>
        <p:spPr>
          <a:xfrm>
            <a:off x="457200" y="274638"/>
            <a:ext cx="8229600" cy="1401762"/>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959"/>
              <a:buFont typeface="Calibri"/>
              <a:buNone/>
            </a:pPr>
            <a:r>
              <a:rPr lang="en-US" sz="3959"/>
              <a:t>Which event must </a:t>
            </a:r>
            <a:r>
              <a:rPr i="1" lang="en-US" sz="3959"/>
              <a:t>always</a:t>
            </a:r>
            <a:r>
              <a:rPr lang="en-US" sz="3959"/>
              <a:t> occur for a chemical reaction to take place?</a:t>
            </a:r>
            <a:br>
              <a:rPr lang="en-US" sz="3959"/>
            </a:br>
            <a:endParaRPr sz="3959"/>
          </a:p>
        </p:txBody>
      </p:sp>
      <p:sp>
        <p:nvSpPr>
          <p:cNvPr id="120" name="Google Shape;120;p1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lang="en-US"/>
              <a:t>formation of a precipitate </a:t>
            </a:r>
            <a:endParaRPr/>
          </a:p>
          <a:p>
            <a:pPr indent="-342900" lvl="0" marL="342900" rtl="0" algn="l">
              <a:spcBef>
                <a:spcPts val="640"/>
              </a:spcBef>
              <a:spcAft>
                <a:spcPts val="0"/>
              </a:spcAft>
              <a:buClr>
                <a:schemeClr val="dk1"/>
              </a:buClr>
              <a:buSzPts val="3200"/>
              <a:buChar char="•"/>
            </a:pPr>
            <a:r>
              <a:rPr lang="en-US"/>
              <a:t>formation of a gas </a:t>
            </a:r>
            <a:endParaRPr/>
          </a:p>
          <a:p>
            <a:pPr indent="-342900" lvl="0" marL="342900" rtl="0" algn="l">
              <a:spcBef>
                <a:spcPts val="640"/>
              </a:spcBef>
              <a:spcAft>
                <a:spcPts val="0"/>
              </a:spcAft>
              <a:buClr>
                <a:schemeClr val="dk1"/>
              </a:buClr>
              <a:buSzPts val="3200"/>
              <a:buChar char="•"/>
            </a:pPr>
            <a:r>
              <a:rPr lang="en-US"/>
              <a:t>effective collisions between reacting particles </a:t>
            </a:r>
            <a:endParaRPr/>
          </a:p>
          <a:p>
            <a:pPr indent="-342900" lvl="0" marL="342900" rtl="0" algn="l">
              <a:spcBef>
                <a:spcPts val="640"/>
              </a:spcBef>
              <a:spcAft>
                <a:spcPts val="0"/>
              </a:spcAft>
              <a:buClr>
                <a:schemeClr val="dk1"/>
              </a:buClr>
              <a:buSzPts val="3200"/>
              <a:buChar char="•"/>
            </a:pPr>
            <a:r>
              <a:rPr lang="en-US"/>
              <a:t>addition of a catalyst to the reaction system</a:t>
            </a:r>
            <a:endParaRPr/>
          </a:p>
          <a:p>
            <a:pPr indent="-139700" lvl="0" marL="342900" rtl="0" algn="l">
              <a:spcBef>
                <a:spcPts val="640"/>
              </a:spcBef>
              <a:spcAft>
                <a:spcPts val="0"/>
              </a:spcAft>
              <a:buClr>
                <a:schemeClr val="dk1"/>
              </a:buClr>
              <a:buSzPts val="3200"/>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Google Shape;125;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Simple Steps</a:t>
            </a:r>
            <a:endParaRPr/>
          </a:p>
        </p:txBody>
      </p:sp>
      <p:sp>
        <p:nvSpPr>
          <p:cNvPr id="126" name="Google Shape;126;p2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lang="en-US"/>
              <a:t>Many chemical reactions are actually a sequence of simple steps involving multiple collisions.</a:t>
            </a:r>
            <a:endParaRPr/>
          </a:p>
          <a:p>
            <a:pPr indent="-342900" lvl="0" marL="342900" rtl="0" algn="l">
              <a:spcBef>
                <a:spcPts val="640"/>
              </a:spcBef>
              <a:spcAft>
                <a:spcPts val="0"/>
              </a:spcAft>
              <a:buClr>
                <a:schemeClr val="dk1"/>
              </a:buClr>
              <a:buSzPts val="3200"/>
              <a:buChar char="•"/>
            </a:pPr>
            <a:r>
              <a:rPr lang="en-US"/>
              <a:t>These intermediate steps are not observed – they happen very quickly – but they contribute to overall reaction.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6">
                                            <p:txEl>
                                              <p:pRg end="0" st="0"/>
                                            </p:txEl>
                                          </p:spTgt>
                                        </p:tgtEl>
                                        <p:attrNameLst>
                                          <p:attrName>style.visibility</p:attrName>
                                        </p:attrNameLst>
                                      </p:cBhvr>
                                      <p:to>
                                        <p:strVal val="visible"/>
                                      </p:to>
                                    </p:set>
                                    <p:animEffect filter="fade" transition="in">
                                      <p:cBhvr>
                                        <p:cTn dur="500"/>
                                        <p:tgtEl>
                                          <p:spTgt spid="12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6">
                                            <p:txEl>
                                              <p:pRg end="1" st="1"/>
                                            </p:txEl>
                                          </p:spTgt>
                                        </p:tgtEl>
                                        <p:attrNameLst>
                                          <p:attrName>style.visibility</p:attrName>
                                        </p:attrNameLst>
                                      </p:cBhvr>
                                      <p:to>
                                        <p:strVal val="visible"/>
                                      </p:to>
                                    </p:set>
                                    <p:animEffect filter="fade" transition="in">
                                      <p:cBhvr>
                                        <p:cTn dur="500"/>
                                        <p:tgtEl>
                                          <p:spTgt spid="126">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0" name="Shape 130"/>
        <p:cNvGrpSpPr/>
        <p:nvPr/>
      </p:nvGrpSpPr>
      <p:grpSpPr>
        <a:xfrm>
          <a:off x="0" y="0"/>
          <a:ext cx="0" cy="0"/>
          <a:chOff x="0" y="0"/>
          <a:chExt cx="0" cy="0"/>
        </a:xfrm>
      </p:grpSpPr>
      <p:sp>
        <p:nvSpPr>
          <p:cNvPr id="131" name="Google Shape;131;p21"/>
          <p:cNvSpPr txBox="1"/>
          <p:nvPr>
            <p:ph type="title"/>
          </p:nvPr>
        </p:nvSpPr>
        <p:spPr>
          <a:xfrm>
            <a:off x="152400" y="274638"/>
            <a:ext cx="86868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959"/>
              <a:buFont typeface="Calibri"/>
              <a:buNone/>
            </a:pPr>
            <a:r>
              <a:rPr lang="en-US" sz="3959"/>
              <a:t>Considering the reaction	A→B, it may consist of three intermediate steps:</a:t>
            </a:r>
            <a:endParaRPr/>
          </a:p>
        </p:txBody>
      </p:sp>
      <p:sp>
        <p:nvSpPr>
          <p:cNvPr id="132" name="Google Shape;132;p21"/>
          <p:cNvSpPr txBox="1"/>
          <p:nvPr>
            <p:ph idx="1" type="body"/>
          </p:nvPr>
        </p:nvSpPr>
        <p:spPr>
          <a:xfrm>
            <a:off x="457200" y="3124200"/>
            <a:ext cx="8229600" cy="3001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lang="en-US"/>
              <a:t>Which step in this hypothetical reaction would have the greatest effect on the rate of reaction?</a:t>
            </a:r>
            <a:endParaRPr/>
          </a:p>
          <a:p>
            <a:pPr indent="-139700" lvl="0" marL="342900" rtl="0" algn="l">
              <a:spcBef>
                <a:spcPts val="640"/>
              </a:spcBef>
              <a:spcAft>
                <a:spcPts val="0"/>
              </a:spcAft>
              <a:buClr>
                <a:schemeClr val="dk1"/>
              </a:buClr>
              <a:buSzPts val="3200"/>
              <a:buNone/>
            </a:pPr>
            <a:r>
              <a:t/>
            </a:r>
            <a:endParaRPr/>
          </a:p>
        </p:txBody>
      </p:sp>
      <p:sp>
        <p:nvSpPr>
          <p:cNvPr id="133" name="Google Shape;133;p21"/>
          <p:cNvSpPr/>
          <p:nvPr/>
        </p:nvSpPr>
        <p:spPr>
          <a:xfrm>
            <a:off x="0" y="0"/>
            <a:ext cx="9144000" cy="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134" name="Google Shape;134;p21"/>
          <p:cNvPicPr preferRelativeResize="0"/>
          <p:nvPr/>
        </p:nvPicPr>
        <p:blipFill rotWithShape="1">
          <a:blip r:embed="rId3">
            <a:alphaModFix/>
          </a:blip>
          <a:srcRect b="0" l="0" r="0" t="0"/>
          <a:stretch/>
        </p:blipFill>
        <p:spPr>
          <a:xfrm>
            <a:off x="3733800" y="1600200"/>
            <a:ext cx="1371600" cy="12858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2">
                                            <p:txEl>
                                              <p:pRg end="0" st="0"/>
                                            </p:txEl>
                                          </p:spTgt>
                                        </p:tgtEl>
                                        <p:attrNameLst>
                                          <p:attrName>style.visibility</p:attrName>
                                        </p:attrNameLst>
                                      </p:cBhvr>
                                      <p:to>
                                        <p:strVal val="visible"/>
                                      </p:to>
                                    </p:set>
                                    <p:animEffect filter="fade" transition="in">
                                      <p:cBhvr>
                                        <p:cTn dur="500"/>
                                        <p:tgtEl>
                                          <p:spTgt spid="13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2">
                                            <p:txEl>
                                              <p:pRg end="1" st="1"/>
                                            </p:txEl>
                                          </p:spTgt>
                                        </p:tgtEl>
                                        <p:attrNameLst>
                                          <p:attrName>style.visibility</p:attrName>
                                        </p:attrNameLst>
                                      </p:cBhvr>
                                      <p:to>
                                        <p:strVal val="visible"/>
                                      </p:to>
                                    </p:set>
                                    <p:animEffect filter="fade" transition="in">
                                      <p:cBhvr>
                                        <p:cTn dur="500"/>
                                        <p:tgtEl>
                                          <p:spTgt spid="132">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